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04" r:id="rId3"/>
    <p:sldId id="257" r:id="rId5"/>
    <p:sldId id="258" r:id="rId6"/>
    <p:sldId id="259" r:id="rId7"/>
    <p:sldId id="260" r:id="rId8"/>
    <p:sldId id="262" r:id="rId9"/>
    <p:sldId id="331" r:id="rId10"/>
    <p:sldId id="263" r:id="rId11"/>
    <p:sldId id="332" r:id="rId12"/>
    <p:sldId id="302" r:id="rId13"/>
    <p:sldId id="333" r:id="rId14"/>
    <p:sldId id="269" r:id="rId15"/>
    <p:sldId id="334" r:id="rId16"/>
    <p:sldId id="276" r:id="rId17"/>
    <p:sldId id="335" r:id="rId18"/>
    <p:sldId id="277" r:id="rId19"/>
    <p:sldId id="297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B6E6E6"/>
    <a:srgbClr val="767171"/>
    <a:srgbClr val="F2F2F2"/>
    <a:srgbClr val="B3C8D3"/>
    <a:srgbClr val="8BACBD"/>
    <a:srgbClr val="00CFCF"/>
    <a:srgbClr val="AAB96A"/>
    <a:srgbClr val="E1CCC4"/>
    <a:srgbClr val="E2F0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0" autoAdjust="0"/>
    <p:restoredTop sz="94660"/>
  </p:normalViewPr>
  <p:slideViewPr>
    <p:cSldViewPr snapToGrid="0">
      <p:cViewPr varScale="1">
        <p:scale>
          <a:sx n="71" d="100"/>
          <a:sy n="71" d="100"/>
        </p:scale>
        <p:origin x="54" y="-2766"/>
      </p:cViewPr>
      <p:guideLst>
        <p:guide orient="horz" pos="1758"/>
        <p:guide pos="17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jpe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0B01D8-3429-422D-9828-280B878B1E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030901-78F9-4DB2-978E-67206B35A0A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AB543-AC0D-4F76-95C9-A4C11BEC8A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EEEDC-7F9A-4D5F-B31A-CC5FFA1603E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-7766052" y="-4449791"/>
            <a:ext cx="14611354" cy="14611352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9" name="椭圆 238"/>
          <p:cNvSpPr/>
          <p:nvPr/>
        </p:nvSpPr>
        <p:spPr>
          <a:xfrm>
            <a:off x="5334182" y="2130538"/>
            <a:ext cx="1485648" cy="148564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17500" dist="101600" dir="90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583430" y="3836670"/>
            <a:ext cx="6306185" cy="4025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altLang="zh-CN" sz="4800" spc="-300" dirty="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c</a:t>
            </a:r>
            <a:r>
              <a:rPr lang="zh-CN" altLang="en-US" sz="4800" spc="-300" dirty="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语言期末项目</a:t>
            </a:r>
            <a:endParaRPr lang="zh-CN" altLang="en-US" sz="4800" spc="-300" dirty="0">
              <a:solidFill>
                <a:schemeClr val="bg2">
                  <a:lumMod val="50000"/>
                </a:schemeClr>
              </a:solidFill>
              <a:latin typeface="BankGothic Md BT" panose="020B0807020203060204" pitchFamily="34" charset="0"/>
              <a:ea typeface="supercar" panose="00000400000000000000" pitchFamily="2" charset="-122"/>
            </a:endParaRPr>
          </a:p>
        </p:txBody>
      </p:sp>
      <p:sp>
        <p:nvSpPr>
          <p:cNvPr id="11" name="Rectangle 23"/>
          <p:cNvSpPr/>
          <p:nvPr/>
        </p:nvSpPr>
        <p:spPr>
          <a:xfrm>
            <a:off x="7476490" y="4992370"/>
            <a:ext cx="2005330" cy="30099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>
              <a:lnSpc>
                <a:spcPts val="1700"/>
              </a:lnSpc>
            </a:pP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宋体" panose="02010600030101010101" pitchFamily="2" charset="-122"/>
                <a:cs typeface="Roboto Thin" charset="0"/>
              </a:rPr>
              <a:t>组长：魏卓伊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宋体" panose="02010600030101010101" pitchFamily="2" charset="-122"/>
              <a:cs typeface="Roboto Thin" charset="0"/>
            </a:endParaRPr>
          </a:p>
          <a:p>
            <a:pPr>
              <a:lnSpc>
                <a:spcPts val="1700"/>
              </a:lnSpc>
            </a:pP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宋体" panose="02010600030101010101" pitchFamily="2" charset="-122"/>
                <a:cs typeface="Roboto Thin" charset="0"/>
              </a:rPr>
              <a:t>主讲：魏卓伊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宋体" panose="02010600030101010101" pitchFamily="2" charset="-122"/>
              <a:cs typeface="Roboto Thin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612902" y="2476573"/>
            <a:ext cx="5219700" cy="76983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US" altLang="zh-CN" sz="6000" spc="-150" dirty="0">
                <a:solidFill>
                  <a:srgbClr val="B2DDE4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2   0   2   </a:t>
            </a:r>
            <a:r>
              <a:rPr lang="en-US" altLang="zh-CN" sz="6000" spc="-150" dirty="0">
                <a:solidFill>
                  <a:srgbClr val="767171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0</a:t>
            </a:r>
            <a:r>
              <a:rPr lang="en-US" altLang="zh-CN" sz="6000" spc="-150" dirty="0">
                <a:solidFill>
                  <a:srgbClr val="B2DDE4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 </a:t>
            </a:r>
            <a:r>
              <a:rPr lang="en-US" altLang="zh-CN" sz="6000" spc="-150" dirty="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 </a:t>
            </a:r>
            <a:r>
              <a:rPr lang="en-US" altLang="zh-CN" sz="6000" spc="-150" dirty="0">
                <a:solidFill>
                  <a:srgbClr val="B2DDE4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 </a:t>
            </a:r>
            <a:endParaRPr lang="zh-CN" altLang="en-US" sz="6000" spc="-150" dirty="0">
              <a:solidFill>
                <a:srgbClr val="B2DDE4"/>
              </a:solidFill>
              <a:latin typeface="BankGothic Md BT" panose="020B0807020203060204" pitchFamily="34" charset="0"/>
              <a:ea typeface="supercar" panose="00000400000000000000" pitchFamily="2" charset="-122"/>
            </a:endParaRPr>
          </a:p>
        </p:txBody>
      </p:sp>
      <p:pic>
        <p:nvPicPr>
          <p:cNvPr id="7" name="纯音乐 - 科技感音乐 - 纯音乐版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094589" y="-1372108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501 -1.48148E-6 L 0.63437 -1.48148E-6 " pathEditMode="relative" rAng="0" ptsTypes="AA">
                                      <p:cBhvr>
                                        <p:cTn id="12" dur="1500" spd="-100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4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48148E-6 L 0.125 -1.48148E-6 " pathEditMode="relative" rAng="0" ptsTypes="AA">
                                      <p:cBhvr>
                                        <p:cTn id="15" dur="1500" spd="-100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0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3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81481E-6 L -0.1263 4.81481E-6 " pathEditMode="relative" rAng="0" ptsTypes="AA">
                                      <p:cBhvr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8" grpId="0" animBg="1"/>
      <p:bldP spid="8" grpId="1" animBg="1"/>
      <p:bldP spid="239" grpId="0" animBg="1"/>
      <p:bldP spid="239" grpId="1" animBg="1"/>
      <p:bldP spid="10" grpId="0"/>
      <p:bldP spid="11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椭圆 21"/>
          <p:cNvSpPr/>
          <p:nvPr/>
        </p:nvSpPr>
        <p:spPr>
          <a:xfrm>
            <a:off x="4197350" y="1816102"/>
            <a:ext cx="3797300" cy="3797300"/>
          </a:xfrm>
          <a:prstGeom prst="ellipse">
            <a:avLst/>
          </a:pr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745544" y="1828798"/>
            <a:ext cx="1344105" cy="1892301"/>
          </a:xfrm>
          <a:custGeom>
            <a:avLst/>
            <a:gdLst>
              <a:gd name="connsiteX0" fmla="*/ 1331405 w 1344105"/>
              <a:gd name="connsiteY0" fmla="*/ 0 h 1892300"/>
              <a:gd name="connsiteX1" fmla="*/ 1344105 w 1344105"/>
              <a:gd name="connsiteY1" fmla="*/ 641 h 1892300"/>
              <a:gd name="connsiteX2" fmla="*/ 1344105 w 1344105"/>
              <a:gd name="connsiteY2" fmla="*/ 1892300 h 1892300"/>
              <a:gd name="connsiteX3" fmla="*/ 1344104 w 1344105"/>
              <a:gd name="connsiteY3" fmla="*/ 1892300 h 1892300"/>
              <a:gd name="connsiteX4" fmla="*/ 0 w 1344105"/>
              <a:gd name="connsiteY4" fmla="*/ 548196 h 1892300"/>
              <a:gd name="connsiteX5" fmla="*/ 127727 w 1344105"/>
              <a:gd name="connsiteY5" fmla="*/ 432110 h 1892300"/>
              <a:gd name="connsiteX6" fmla="*/ 1331405 w 1344105"/>
              <a:gd name="connsiteY6" fmla="*/ 0 h 189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105" h="1892300">
                <a:moveTo>
                  <a:pt x="1331405" y="0"/>
                </a:moveTo>
                <a:lnTo>
                  <a:pt x="1344105" y="641"/>
                </a:lnTo>
                <a:lnTo>
                  <a:pt x="1344105" y="1892300"/>
                </a:lnTo>
                <a:lnTo>
                  <a:pt x="1344104" y="1892300"/>
                </a:lnTo>
                <a:lnTo>
                  <a:pt x="0" y="548196"/>
                </a:lnTo>
                <a:lnTo>
                  <a:pt x="127727" y="432110"/>
                </a:lnTo>
                <a:cubicBezTo>
                  <a:pt x="454828" y="162162"/>
                  <a:pt x="874179" y="0"/>
                  <a:pt x="1331405" y="0"/>
                </a:cubicBezTo>
                <a:close/>
              </a:path>
            </a:pathLst>
          </a:custGeom>
          <a:solidFill>
            <a:srgbClr val="767171"/>
          </a:solidFill>
          <a:ln>
            <a:noFill/>
          </a:ln>
          <a:effectLst>
            <a:outerShdw blurRad="317500" dist="101600" dir="90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 rot="10800000">
            <a:off x="6089649" y="3721100"/>
            <a:ext cx="1344105" cy="1892300"/>
          </a:xfrm>
          <a:custGeom>
            <a:avLst/>
            <a:gdLst>
              <a:gd name="connsiteX0" fmla="*/ 1331405 w 1344105"/>
              <a:gd name="connsiteY0" fmla="*/ 0 h 1892300"/>
              <a:gd name="connsiteX1" fmla="*/ 1344105 w 1344105"/>
              <a:gd name="connsiteY1" fmla="*/ 641 h 1892300"/>
              <a:gd name="connsiteX2" fmla="*/ 1344105 w 1344105"/>
              <a:gd name="connsiteY2" fmla="*/ 1892300 h 1892300"/>
              <a:gd name="connsiteX3" fmla="*/ 1344104 w 1344105"/>
              <a:gd name="connsiteY3" fmla="*/ 1892300 h 1892300"/>
              <a:gd name="connsiteX4" fmla="*/ 0 w 1344105"/>
              <a:gd name="connsiteY4" fmla="*/ 548196 h 1892300"/>
              <a:gd name="connsiteX5" fmla="*/ 127727 w 1344105"/>
              <a:gd name="connsiteY5" fmla="*/ 432110 h 1892300"/>
              <a:gd name="connsiteX6" fmla="*/ 1331405 w 1344105"/>
              <a:gd name="connsiteY6" fmla="*/ 0 h 189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105" h="1892300">
                <a:moveTo>
                  <a:pt x="1331405" y="0"/>
                </a:moveTo>
                <a:lnTo>
                  <a:pt x="1344105" y="641"/>
                </a:lnTo>
                <a:lnTo>
                  <a:pt x="1344105" y="1892300"/>
                </a:lnTo>
                <a:lnTo>
                  <a:pt x="1344104" y="1892300"/>
                </a:lnTo>
                <a:lnTo>
                  <a:pt x="0" y="548196"/>
                </a:lnTo>
                <a:lnTo>
                  <a:pt x="127727" y="432110"/>
                </a:lnTo>
                <a:cubicBezTo>
                  <a:pt x="454828" y="162162"/>
                  <a:pt x="874179" y="0"/>
                  <a:pt x="1331405" y="0"/>
                </a:cubicBezTo>
                <a:close/>
              </a:path>
            </a:pathLst>
          </a:cu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 rot="5400000">
            <a:off x="6363747" y="2102898"/>
            <a:ext cx="1344105" cy="1892300"/>
          </a:xfrm>
          <a:custGeom>
            <a:avLst/>
            <a:gdLst>
              <a:gd name="connsiteX0" fmla="*/ 1331405 w 1344105"/>
              <a:gd name="connsiteY0" fmla="*/ 0 h 1892300"/>
              <a:gd name="connsiteX1" fmla="*/ 1344105 w 1344105"/>
              <a:gd name="connsiteY1" fmla="*/ 641 h 1892300"/>
              <a:gd name="connsiteX2" fmla="*/ 1344105 w 1344105"/>
              <a:gd name="connsiteY2" fmla="*/ 1892300 h 1892300"/>
              <a:gd name="connsiteX3" fmla="*/ 1344104 w 1344105"/>
              <a:gd name="connsiteY3" fmla="*/ 1892300 h 1892300"/>
              <a:gd name="connsiteX4" fmla="*/ 0 w 1344105"/>
              <a:gd name="connsiteY4" fmla="*/ 548196 h 1892300"/>
              <a:gd name="connsiteX5" fmla="*/ 127727 w 1344105"/>
              <a:gd name="connsiteY5" fmla="*/ 432110 h 1892300"/>
              <a:gd name="connsiteX6" fmla="*/ 1331405 w 1344105"/>
              <a:gd name="connsiteY6" fmla="*/ 0 h 189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105" h="1892300">
                <a:moveTo>
                  <a:pt x="1331405" y="0"/>
                </a:moveTo>
                <a:lnTo>
                  <a:pt x="1344105" y="641"/>
                </a:lnTo>
                <a:lnTo>
                  <a:pt x="1344105" y="1892300"/>
                </a:lnTo>
                <a:lnTo>
                  <a:pt x="1344104" y="1892300"/>
                </a:lnTo>
                <a:lnTo>
                  <a:pt x="0" y="548196"/>
                </a:lnTo>
                <a:lnTo>
                  <a:pt x="127727" y="432110"/>
                </a:lnTo>
                <a:cubicBezTo>
                  <a:pt x="454828" y="162162"/>
                  <a:pt x="874179" y="0"/>
                  <a:pt x="133140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 rot="16200000">
            <a:off x="4471447" y="3447003"/>
            <a:ext cx="1344105" cy="1892300"/>
          </a:xfrm>
          <a:custGeom>
            <a:avLst/>
            <a:gdLst>
              <a:gd name="connsiteX0" fmla="*/ 1331405 w 1344105"/>
              <a:gd name="connsiteY0" fmla="*/ 0 h 1892300"/>
              <a:gd name="connsiteX1" fmla="*/ 1344105 w 1344105"/>
              <a:gd name="connsiteY1" fmla="*/ 641 h 1892300"/>
              <a:gd name="connsiteX2" fmla="*/ 1344105 w 1344105"/>
              <a:gd name="connsiteY2" fmla="*/ 1892300 h 1892300"/>
              <a:gd name="connsiteX3" fmla="*/ 1344104 w 1344105"/>
              <a:gd name="connsiteY3" fmla="*/ 1892300 h 1892300"/>
              <a:gd name="connsiteX4" fmla="*/ 0 w 1344105"/>
              <a:gd name="connsiteY4" fmla="*/ 548196 h 1892300"/>
              <a:gd name="connsiteX5" fmla="*/ 127727 w 1344105"/>
              <a:gd name="connsiteY5" fmla="*/ 432110 h 1892300"/>
              <a:gd name="connsiteX6" fmla="*/ 1331405 w 1344105"/>
              <a:gd name="connsiteY6" fmla="*/ 0 h 1892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105" h="1892300">
                <a:moveTo>
                  <a:pt x="1331405" y="0"/>
                </a:moveTo>
                <a:lnTo>
                  <a:pt x="1344105" y="641"/>
                </a:lnTo>
                <a:lnTo>
                  <a:pt x="1344105" y="1892300"/>
                </a:lnTo>
                <a:lnTo>
                  <a:pt x="1344104" y="1892300"/>
                </a:lnTo>
                <a:lnTo>
                  <a:pt x="0" y="548196"/>
                </a:lnTo>
                <a:lnTo>
                  <a:pt x="127727" y="432110"/>
                </a:lnTo>
                <a:cubicBezTo>
                  <a:pt x="454828" y="162162"/>
                  <a:pt x="874179" y="0"/>
                  <a:pt x="133140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7100192" y="3138401"/>
            <a:ext cx="304819" cy="28755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algn="ctr">
              <a:defRPr sz="2800" spc="-30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3" name="Rectangle 23"/>
          <p:cNvSpPr/>
          <p:nvPr/>
        </p:nvSpPr>
        <p:spPr>
          <a:xfrm>
            <a:off x="840740" y="1620520"/>
            <a:ext cx="3207385" cy="418846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pos(int a,int b);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checkin();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welcometogame();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gamestart();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savedata();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line();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gamehelp();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creatmap();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initpeople();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peoplemove();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 algn="r"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499699" y="2466348"/>
            <a:ext cx="304819" cy="28755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algn="ctr">
              <a:defRPr sz="2800" spc="-30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406263" y="2466348"/>
            <a:ext cx="304819" cy="28755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algn="ctr">
              <a:defRPr sz="2800" spc="-30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100192" y="4043583"/>
            <a:ext cx="304819" cy="28755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algn="ctr">
              <a:defRPr sz="2800" spc="-30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4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404115" y="4777654"/>
            <a:ext cx="304819" cy="28755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algn="ctr">
              <a:defRPr sz="2800" spc="-30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5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499699" y="4777654"/>
            <a:ext cx="304819" cy="28755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algn="ctr">
              <a:defRPr sz="2800" spc="-30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6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835246" y="4040657"/>
            <a:ext cx="304819" cy="28755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algn="ctr">
              <a:defRPr sz="2800" spc="-30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7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846497" y="3138661"/>
            <a:ext cx="304819" cy="28755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>
            <a:defPPr>
              <a:defRPr lang="zh-CN"/>
            </a:defPPr>
            <a:lvl1pPr algn="ctr">
              <a:defRPr sz="2800" spc="-30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8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392140" y="336549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760440" y="806447"/>
            <a:ext cx="293659" cy="4157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r>
              <a:rPr lang="en-US" sz="44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3</a:t>
            </a:r>
            <a:endParaRPr lang="en-US" sz="44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326369" y="503428"/>
            <a:ext cx="2235202" cy="40284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altLang="en-US" sz="3200" dirty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分析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260080" y="1380490"/>
            <a:ext cx="2540000" cy="46691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girlmove();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explore();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ladder();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door();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nolife();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nomainprop();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display();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leavegame();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pause();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gameend();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  <a:p>
            <a:pPr>
              <a:lnSpc>
                <a:spcPts val="1700"/>
              </a:lnSpc>
            </a:pPr>
            <a:endParaRPr lang="en-US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  <a:sym typeface="+mn-ea"/>
            </a:endParaRPr>
          </a:p>
          <a:p>
            <a:pPr>
              <a:lnSpc>
                <a:spcPts val="1700"/>
              </a:lnSpc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  <a:sym typeface="+mn-ea"/>
              </a:rPr>
              <a:t>setcolor();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2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6" grpId="0" animBg="1"/>
      <p:bldP spid="17" grpId="0" animBg="1"/>
      <p:bldP spid="20" grpId="0" animBg="1"/>
      <p:bldP spid="21" grpId="0" animBg="1"/>
      <p:bldP spid="26" grpId="0"/>
      <p:bldP spid="23" grpId="0"/>
      <p:bldP spid="18" grpId="0"/>
      <p:bldP spid="19" grpId="0"/>
      <p:bldP spid="27" grpId="0"/>
      <p:bldP spid="33" grpId="0"/>
      <p:bldP spid="34" grpId="0"/>
      <p:bldP spid="35" grpId="0"/>
      <p:bldP spid="36" grpId="0"/>
      <p:bldP spid="46" grpId="0" animBg="1"/>
      <p:bldP spid="46" grpId="1" animBg="1"/>
      <p:bldP spid="46" grpId="2" animBg="1"/>
      <p:bldP spid="47" grpId="0"/>
      <p:bldP spid="4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矩形 2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0" name="图片 269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514" y="-3742877"/>
            <a:ext cx="5368974" cy="5314774"/>
          </a:xfrm>
          <a:prstGeom prst="rect">
            <a:avLst/>
          </a:prstGeom>
        </p:spPr>
      </p:pic>
      <p:sp>
        <p:nvSpPr>
          <p:cNvPr id="271" name="任意多边形 270"/>
          <p:cNvSpPr/>
          <p:nvPr/>
        </p:nvSpPr>
        <p:spPr>
          <a:xfrm flipH="1">
            <a:off x="8625694" y="-4651795"/>
            <a:ext cx="7132612" cy="713261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 25"/>
          <p:cNvSpPr/>
          <p:nvPr/>
        </p:nvSpPr>
        <p:spPr>
          <a:xfrm>
            <a:off x="1720848" y="1912910"/>
            <a:ext cx="3154391" cy="315439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5059565" y="3065544"/>
            <a:ext cx="4884535" cy="4681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sz="4000" spc="-300" dirty="0">
                <a:solidFill>
                  <a:schemeClr val="bg1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设计</a:t>
            </a:r>
            <a:endParaRPr lang="zh-CN" sz="4000" spc="-300" dirty="0">
              <a:solidFill>
                <a:schemeClr val="bg1"/>
              </a:solidFill>
              <a:latin typeface="BankGothic Md BT" panose="020B0807020203060204" pitchFamily="34" charset="0"/>
              <a:ea typeface="supercar" panose="000004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375706" y="3457465"/>
            <a:ext cx="1248294" cy="20174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pPr algn="ctr"/>
            <a:r>
              <a:rPr lang="en-US" sz="199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4</a:t>
            </a:r>
            <a:endParaRPr lang="en-US" sz="199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684486" y="3115954"/>
            <a:ext cx="5368974" cy="5314774"/>
          </a:xfrm>
          <a:prstGeom prst="rect">
            <a:avLst/>
          </a:prstGeom>
        </p:spPr>
      </p:pic>
      <p:sp>
        <p:nvSpPr>
          <p:cNvPr id="36" name="任意多边形 35"/>
          <p:cNvSpPr/>
          <p:nvPr/>
        </p:nvSpPr>
        <p:spPr>
          <a:xfrm flipH="1">
            <a:off x="-3566306" y="2207036"/>
            <a:ext cx="7132612" cy="713261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直角三角形 51"/>
          <p:cNvSpPr/>
          <p:nvPr/>
        </p:nvSpPr>
        <p:spPr>
          <a:xfrm>
            <a:off x="1890029" y="4384920"/>
            <a:ext cx="8606652" cy="302286"/>
          </a:xfrm>
          <a:prstGeom prst="rtTriangle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>
            <a:off x="392140" y="336549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/>
          <p:cNvSpPr txBox="1"/>
          <p:nvPr/>
        </p:nvSpPr>
        <p:spPr>
          <a:xfrm>
            <a:off x="760440" y="806447"/>
            <a:ext cx="293659" cy="4157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r>
              <a:rPr lang="en-US" sz="44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4</a:t>
            </a:r>
            <a:endParaRPr lang="en-US" sz="44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1326369" y="503428"/>
            <a:ext cx="2235202" cy="40284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altLang="en-US" sz="3200" dirty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设计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91995" y="1412240"/>
            <a:ext cx="840295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just">
              <a:spcAft>
                <a:spcPts val="0"/>
              </a:spcAft>
            </a:pPr>
            <a:r>
              <a:rPr lang="zh-CN" altLang="en-US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将地图改编为像素点构成的图形界面，将原有可探索的角落名称从地图里抹去，改为显示在地图下方；由于技术限制，将原有的门和地图布局改编，改为触碰门即可进入相邻的地图；</a:t>
            </a:r>
            <a:endParaRPr lang="zh-CN" altLang="en-US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algn="just">
              <a:spcAft>
                <a:spcPts val="0"/>
              </a:spcAft>
            </a:pPr>
            <a:endParaRPr lang="zh-CN" altLang="en-US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algn="just">
              <a:spcAft>
                <a:spcPts val="0"/>
              </a:spcAft>
            </a:pPr>
            <a:r>
              <a:rPr lang="zh-CN" altLang="en-US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将多人游戏改编为单机探索、对抗游戏，加入护身符（即生命）、道具、游戏时间、物品栏等，使游戏更加简洁明了；</a:t>
            </a:r>
            <a:endParaRPr lang="zh-CN" altLang="en-US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algn="just">
              <a:spcAft>
                <a:spcPts val="0"/>
              </a:spcAft>
            </a:pPr>
            <a:endParaRPr lang="zh-CN" altLang="en-US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lvl="0" algn="just">
              <a:spcAft>
                <a:spcPts val="0"/>
              </a:spcAft>
            </a:pPr>
            <a:r>
              <a:rPr lang="zh-CN" altLang="en-US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将回合制游戏改编为持续的单机游戏，电脑所控制的箱女角色每相同间隔发出一次行动，初始能力和后续能力的获得进行了一定的改变，使游戏的难度发生一定变化。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82" grpId="0" animBg="1"/>
      <p:bldP spid="82" grpId="1" animBg="1"/>
      <p:bldP spid="82" grpId="2" animBg="1"/>
      <p:bldP spid="83" grpId="0"/>
      <p:bldP spid="8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矩形 2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0" name="图片 269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514" y="-3742877"/>
            <a:ext cx="5368974" cy="5314774"/>
          </a:xfrm>
          <a:prstGeom prst="rect">
            <a:avLst/>
          </a:prstGeom>
        </p:spPr>
      </p:pic>
      <p:sp>
        <p:nvSpPr>
          <p:cNvPr id="271" name="任意多边形 270"/>
          <p:cNvSpPr/>
          <p:nvPr/>
        </p:nvSpPr>
        <p:spPr>
          <a:xfrm flipH="1">
            <a:off x="8625694" y="-4651795"/>
            <a:ext cx="7132612" cy="713261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 25"/>
          <p:cNvSpPr/>
          <p:nvPr/>
        </p:nvSpPr>
        <p:spPr>
          <a:xfrm>
            <a:off x="1720848" y="1912910"/>
            <a:ext cx="3154391" cy="315439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5059565" y="3065544"/>
            <a:ext cx="4884535" cy="4681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sz="4000" spc="-300" dirty="0">
                <a:solidFill>
                  <a:schemeClr val="bg1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流程</a:t>
            </a:r>
            <a:endParaRPr lang="zh-CN" sz="4000" spc="-300" dirty="0">
              <a:solidFill>
                <a:schemeClr val="bg1"/>
              </a:solidFill>
              <a:latin typeface="BankGothic Md BT" panose="020B0807020203060204" pitchFamily="34" charset="0"/>
              <a:ea typeface="supercar" panose="000004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375706" y="3457465"/>
            <a:ext cx="1248294" cy="20174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pPr algn="ctr"/>
            <a:r>
              <a:rPr lang="en-US" sz="199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5</a:t>
            </a:r>
            <a:endParaRPr lang="en-US" sz="199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/>
          <p:cNvSpPr txBox="1"/>
          <p:nvPr/>
        </p:nvSpPr>
        <p:spPr>
          <a:xfrm>
            <a:off x="1326368" y="503428"/>
            <a:ext cx="2661431" cy="40284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altLang="en-US" sz="3200" dirty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进程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392140" y="336549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760440" y="806447"/>
            <a:ext cx="293659" cy="4157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r>
              <a:rPr lang="en-US" sz="44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5</a:t>
            </a:r>
            <a:endParaRPr lang="en-US" sz="44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3833238" y="4720910"/>
            <a:ext cx="475793" cy="509783"/>
            <a:chOff x="-4763" y="-1588"/>
            <a:chExt cx="155575" cy="166689"/>
          </a:xfrm>
          <a:solidFill>
            <a:schemeClr val="bg1"/>
          </a:solidFill>
        </p:grpSpPr>
        <p:sp>
          <p:nvSpPr>
            <p:cNvPr id="49" name="Freeform 23"/>
            <p:cNvSpPr/>
            <p:nvPr/>
          </p:nvSpPr>
          <p:spPr bwMode="auto">
            <a:xfrm>
              <a:off x="12700" y="107950"/>
              <a:ext cx="19050" cy="57150"/>
            </a:xfrm>
            <a:custGeom>
              <a:avLst/>
              <a:gdLst>
                <a:gd name="T0" fmla="*/ 0 w 5"/>
                <a:gd name="T1" fmla="*/ 14 h 14"/>
                <a:gd name="T2" fmla="*/ 5 w 5"/>
                <a:gd name="T3" fmla="*/ 14 h 14"/>
                <a:gd name="T4" fmla="*/ 5 w 5"/>
                <a:gd name="T5" fmla="*/ 0 h 14"/>
                <a:gd name="T6" fmla="*/ 0 w 5"/>
                <a:gd name="T7" fmla="*/ 1 h 14"/>
                <a:gd name="T8" fmla="*/ 0 w 5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4">
                  <a:moveTo>
                    <a:pt x="0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0"/>
                    <a:pt x="0" y="1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24"/>
            <p:cNvSpPr/>
            <p:nvPr/>
          </p:nvSpPr>
          <p:spPr bwMode="auto">
            <a:xfrm>
              <a:off x="41275" y="100013"/>
              <a:ext cx="15875" cy="65088"/>
            </a:xfrm>
            <a:custGeom>
              <a:avLst/>
              <a:gdLst>
                <a:gd name="T0" fmla="*/ 0 w 4"/>
                <a:gd name="T1" fmla="*/ 1 h 16"/>
                <a:gd name="T2" fmla="*/ 0 w 4"/>
                <a:gd name="T3" fmla="*/ 16 h 16"/>
                <a:gd name="T4" fmla="*/ 4 w 4"/>
                <a:gd name="T5" fmla="*/ 16 h 16"/>
                <a:gd name="T6" fmla="*/ 4 w 4"/>
                <a:gd name="T7" fmla="*/ 0 h 16"/>
                <a:gd name="T8" fmla="*/ 3 w 4"/>
                <a:gd name="T9" fmla="*/ 0 h 16"/>
                <a:gd name="T10" fmla="*/ 0 w 4"/>
                <a:gd name="T11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6">
                  <a:moveTo>
                    <a:pt x="0" y="1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25"/>
            <p:cNvSpPr/>
            <p:nvPr/>
          </p:nvSpPr>
          <p:spPr bwMode="auto">
            <a:xfrm>
              <a:off x="65088" y="87313"/>
              <a:ext cx="15875" cy="77788"/>
            </a:xfrm>
            <a:custGeom>
              <a:avLst/>
              <a:gdLst>
                <a:gd name="T0" fmla="*/ 0 w 4"/>
                <a:gd name="T1" fmla="*/ 19 h 19"/>
                <a:gd name="T2" fmla="*/ 4 w 4"/>
                <a:gd name="T3" fmla="*/ 19 h 19"/>
                <a:gd name="T4" fmla="*/ 4 w 4"/>
                <a:gd name="T5" fmla="*/ 0 h 19"/>
                <a:gd name="T6" fmla="*/ 0 w 4"/>
                <a:gd name="T7" fmla="*/ 2 h 19"/>
                <a:gd name="T8" fmla="*/ 0 w 4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9">
                  <a:moveTo>
                    <a:pt x="0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2"/>
                    <a:pt x="0" y="2"/>
                  </a:cubicBez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26"/>
            <p:cNvSpPr/>
            <p:nvPr/>
          </p:nvSpPr>
          <p:spPr bwMode="auto">
            <a:xfrm>
              <a:off x="88900" y="76200"/>
              <a:ext cx="15875" cy="88900"/>
            </a:xfrm>
            <a:custGeom>
              <a:avLst/>
              <a:gdLst>
                <a:gd name="T0" fmla="*/ 0 w 4"/>
                <a:gd name="T1" fmla="*/ 22 h 22"/>
                <a:gd name="T2" fmla="*/ 4 w 4"/>
                <a:gd name="T3" fmla="*/ 22 h 22"/>
                <a:gd name="T4" fmla="*/ 4 w 4"/>
                <a:gd name="T5" fmla="*/ 0 h 22"/>
                <a:gd name="T6" fmla="*/ 0 w 4"/>
                <a:gd name="T7" fmla="*/ 2 h 22"/>
                <a:gd name="T8" fmla="*/ 0 w 4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2">
                  <a:moveTo>
                    <a:pt x="0" y="22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2" y="1"/>
                    <a:pt x="0" y="2"/>
                  </a:cubicBez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27"/>
            <p:cNvSpPr/>
            <p:nvPr/>
          </p:nvSpPr>
          <p:spPr bwMode="auto">
            <a:xfrm>
              <a:off x="114300" y="50800"/>
              <a:ext cx="19050" cy="114300"/>
            </a:xfrm>
            <a:custGeom>
              <a:avLst/>
              <a:gdLst>
                <a:gd name="T0" fmla="*/ 0 w 5"/>
                <a:gd name="T1" fmla="*/ 4 h 28"/>
                <a:gd name="T2" fmla="*/ 0 w 5"/>
                <a:gd name="T3" fmla="*/ 28 h 28"/>
                <a:gd name="T4" fmla="*/ 5 w 5"/>
                <a:gd name="T5" fmla="*/ 28 h 28"/>
                <a:gd name="T6" fmla="*/ 5 w 5"/>
                <a:gd name="T7" fmla="*/ 0 h 28"/>
                <a:gd name="T8" fmla="*/ 0 w 5"/>
                <a:gd name="T9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8">
                  <a:moveTo>
                    <a:pt x="0" y="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2"/>
                    <a:pt x="2" y="3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28"/>
            <p:cNvSpPr/>
            <p:nvPr/>
          </p:nvSpPr>
          <p:spPr bwMode="auto">
            <a:xfrm>
              <a:off x="-4763" y="-1588"/>
              <a:ext cx="155575" cy="104775"/>
            </a:xfrm>
            <a:custGeom>
              <a:avLst/>
              <a:gdLst>
                <a:gd name="T0" fmla="*/ 26 w 38"/>
                <a:gd name="T1" fmla="*/ 5 h 26"/>
                <a:gd name="T2" fmla="*/ 30 w 38"/>
                <a:gd name="T3" fmla="*/ 7 h 26"/>
                <a:gd name="T4" fmla="*/ 30 w 38"/>
                <a:gd name="T5" fmla="*/ 8 h 26"/>
                <a:gd name="T6" fmla="*/ 11 w 38"/>
                <a:gd name="T7" fmla="*/ 22 h 26"/>
                <a:gd name="T8" fmla="*/ 0 w 38"/>
                <a:gd name="T9" fmla="*/ 26 h 26"/>
                <a:gd name="T10" fmla="*/ 13 w 38"/>
                <a:gd name="T11" fmla="*/ 23 h 26"/>
                <a:gd name="T12" fmla="*/ 34 w 38"/>
                <a:gd name="T13" fmla="*/ 9 h 26"/>
                <a:gd name="T14" fmla="*/ 34 w 38"/>
                <a:gd name="T15" fmla="*/ 9 h 26"/>
                <a:gd name="T16" fmla="*/ 38 w 38"/>
                <a:gd name="T17" fmla="*/ 11 h 26"/>
                <a:gd name="T18" fmla="*/ 35 w 38"/>
                <a:gd name="T19" fmla="*/ 0 h 26"/>
                <a:gd name="T20" fmla="*/ 26 w 38"/>
                <a:gd name="T21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26">
                  <a:moveTo>
                    <a:pt x="26" y="5"/>
                  </a:moveTo>
                  <a:cubicBezTo>
                    <a:pt x="30" y="7"/>
                    <a:pt x="30" y="7"/>
                    <a:pt x="30" y="7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13"/>
                    <a:pt x="19" y="19"/>
                    <a:pt x="11" y="22"/>
                  </a:cubicBezTo>
                  <a:cubicBezTo>
                    <a:pt x="7" y="24"/>
                    <a:pt x="4" y="25"/>
                    <a:pt x="0" y="26"/>
                  </a:cubicBezTo>
                  <a:cubicBezTo>
                    <a:pt x="4" y="25"/>
                    <a:pt x="9" y="24"/>
                    <a:pt x="13" y="23"/>
                  </a:cubicBezTo>
                  <a:cubicBezTo>
                    <a:pt x="23" y="19"/>
                    <a:pt x="31" y="14"/>
                    <a:pt x="34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26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2" name="图片 1" descr="未命名文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0275" y="782955"/>
            <a:ext cx="8829675" cy="587629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 animBg="1"/>
      <p:bldP spid="30" grpId="1" animBg="1"/>
      <p:bldP spid="30" grpId="2" animBg="1"/>
      <p:bldP spid="3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矩形 2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0" name="图片 269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514" y="-3742877"/>
            <a:ext cx="5368974" cy="5314774"/>
          </a:xfrm>
          <a:prstGeom prst="rect">
            <a:avLst/>
          </a:prstGeom>
        </p:spPr>
      </p:pic>
      <p:sp>
        <p:nvSpPr>
          <p:cNvPr id="271" name="任意多边形 270"/>
          <p:cNvSpPr/>
          <p:nvPr/>
        </p:nvSpPr>
        <p:spPr>
          <a:xfrm flipH="1">
            <a:off x="8625694" y="-4651795"/>
            <a:ext cx="7132612" cy="713261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 25"/>
          <p:cNvSpPr/>
          <p:nvPr/>
        </p:nvSpPr>
        <p:spPr>
          <a:xfrm>
            <a:off x="1720848" y="1912910"/>
            <a:ext cx="3154391" cy="315439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5059565" y="3065544"/>
            <a:ext cx="4884535" cy="4681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sz="4000" spc="-300" dirty="0">
                <a:solidFill>
                  <a:schemeClr val="bg1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运行</a:t>
            </a:r>
            <a:endParaRPr lang="zh-CN" sz="4000" spc="-300" dirty="0">
              <a:solidFill>
                <a:schemeClr val="bg1"/>
              </a:solidFill>
              <a:latin typeface="BankGothic Md BT" panose="020B0807020203060204" pitchFamily="34" charset="0"/>
              <a:ea typeface="supercar" panose="000004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375706" y="3457465"/>
            <a:ext cx="1248294" cy="20174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pPr algn="ctr"/>
            <a:r>
              <a:rPr lang="en-US" sz="199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6</a:t>
            </a:r>
            <a:endParaRPr lang="en-US" sz="199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1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513" y="4200613"/>
            <a:ext cx="5368974" cy="5314774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85801" y="2048552"/>
            <a:ext cx="2221788" cy="1194372"/>
            <a:chOff x="4985106" y="1930442"/>
            <a:chExt cx="2221788" cy="1194372"/>
          </a:xfrm>
        </p:grpSpPr>
        <p:sp>
          <p:nvSpPr>
            <p:cNvPr id="66" name="Freeform 5"/>
            <p:cNvSpPr>
              <a:spLocks noEditPoints="1"/>
            </p:cNvSpPr>
            <p:nvPr/>
          </p:nvSpPr>
          <p:spPr bwMode="auto">
            <a:xfrm>
              <a:off x="4985106" y="1930442"/>
              <a:ext cx="2221788" cy="1194372"/>
            </a:xfrm>
            <a:custGeom>
              <a:avLst/>
              <a:gdLst>
                <a:gd name="T0" fmla="*/ 285 w 290"/>
                <a:gd name="T1" fmla="*/ 44 h 155"/>
                <a:gd name="T2" fmla="*/ 152 w 290"/>
                <a:gd name="T3" fmla="*/ 0 h 155"/>
                <a:gd name="T4" fmla="*/ 145 w 290"/>
                <a:gd name="T5" fmla="*/ 0 h 155"/>
                <a:gd name="T6" fmla="*/ 139 w 290"/>
                <a:gd name="T7" fmla="*/ 0 h 155"/>
                <a:gd name="T8" fmla="*/ 6 w 290"/>
                <a:gd name="T9" fmla="*/ 44 h 155"/>
                <a:gd name="T10" fmla="*/ 0 w 290"/>
                <a:gd name="T11" fmla="*/ 48 h 155"/>
                <a:gd name="T12" fmla="*/ 73 w 290"/>
                <a:gd name="T13" fmla="*/ 155 h 155"/>
                <a:gd name="T14" fmla="*/ 79 w 290"/>
                <a:gd name="T15" fmla="*/ 151 h 155"/>
                <a:gd name="T16" fmla="*/ 145 w 290"/>
                <a:gd name="T17" fmla="*/ 137 h 155"/>
                <a:gd name="T18" fmla="*/ 211 w 290"/>
                <a:gd name="T19" fmla="*/ 151 h 155"/>
                <a:gd name="T20" fmla="*/ 217 w 290"/>
                <a:gd name="T21" fmla="*/ 155 h 155"/>
                <a:gd name="T22" fmla="*/ 290 w 290"/>
                <a:gd name="T23" fmla="*/ 48 h 155"/>
                <a:gd name="T24" fmla="*/ 285 w 290"/>
                <a:gd name="T25" fmla="*/ 44 h 155"/>
                <a:gd name="T26" fmla="*/ 213 w 290"/>
                <a:gd name="T27" fmla="*/ 134 h 155"/>
                <a:gd name="T28" fmla="*/ 145 w 290"/>
                <a:gd name="T29" fmla="*/ 122 h 155"/>
                <a:gd name="T30" fmla="*/ 78 w 290"/>
                <a:gd name="T31" fmla="*/ 134 h 155"/>
                <a:gd name="T32" fmla="*/ 21 w 290"/>
                <a:gd name="T33" fmla="*/ 51 h 155"/>
                <a:gd name="T34" fmla="*/ 139 w 290"/>
                <a:gd name="T35" fmla="*/ 15 h 155"/>
                <a:gd name="T36" fmla="*/ 145 w 290"/>
                <a:gd name="T37" fmla="*/ 15 h 155"/>
                <a:gd name="T38" fmla="*/ 152 w 290"/>
                <a:gd name="T39" fmla="*/ 15 h 155"/>
                <a:gd name="T40" fmla="*/ 269 w 290"/>
                <a:gd name="T41" fmla="*/ 51 h 155"/>
                <a:gd name="T42" fmla="*/ 213 w 290"/>
                <a:gd name="T43" fmla="*/ 13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0" h="155">
                  <a:moveTo>
                    <a:pt x="285" y="44"/>
                  </a:moveTo>
                  <a:cubicBezTo>
                    <a:pt x="283" y="42"/>
                    <a:pt x="235" y="0"/>
                    <a:pt x="152" y="0"/>
                  </a:cubicBezTo>
                  <a:cubicBezTo>
                    <a:pt x="150" y="0"/>
                    <a:pt x="147" y="0"/>
                    <a:pt x="145" y="0"/>
                  </a:cubicBezTo>
                  <a:cubicBezTo>
                    <a:pt x="143" y="0"/>
                    <a:pt x="141" y="0"/>
                    <a:pt x="139" y="0"/>
                  </a:cubicBezTo>
                  <a:cubicBezTo>
                    <a:pt x="55" y="0"/>
                    <a:pt x="8" y="42"/>
                    <a:pt x="6" y="44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73" y="155"/>
                    <a:pt x="73" y="155"/>
                    <a:pt x="73" y="155"/>
                  </a:cubicBezTo>
                  <a:cubicBezTo>
                    <a:pt x="79" y="151"/>
                    <a:pt x="79" y="151"/>
                    <a:pt x="79" y="151"/>
                  </a:cubicBezTo>
                  <a:cubicBezTo>
                    <a:pt x="80" y="150"/>
                    <a:pt x="101" y="138"/>
                    <a:pt x="145" y="137"/>
                  </a:cubicBezTo>
                  <a:cubicBezTo>
                    <a:pt x="189" y="138"/>
                    <a:pt x="211" y="150"/>
                    <a:pt x="211" y="151"/>
                  </a:cubicBezTo>
                  <a:cubicBezTo>
                    <a:pt x="217" y="155"/>
                    <a:pt x="217" y="155"/>
                    <a:pt x="217" y="155"/>
                  </a:cubicBezTo>
                  <a:cubicBezTo>
                    <a:pt x="290" y="48"/>
                    <a:pt x="290" y="48"/>
                    <a:pt x="290" y="48"/>
                  </a:cubicBezTo>
                  <a:lnTo>
                    <a:pt x="285" y="44"/>
                  </a:lnTo>
                  <a:close/>
                  <a:moveTo>
                    <a:pt x="213" y="134"/>
                  </a:moveTo>
                  <a:cubicBezTo>
                    <a:pt x="202" y="130"/>
                    <a:pt x="180" y="122"/>
                    <a:pt x="145" y="122"/>
                  </a:cubicBezTo>
                  <a:cubicBezTo>
                    <a:pt x="110" y="122"/>
                    <a:pt x="88" y="130"/>
                    <a:pt x="78" y="134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35" y="41"/>
                    <a:pt x="77" y="15"/>
                    <a:pt x="139" y="15"/>
                  </a:cubicBezTo>
                  <a:cubicBezTo>
                    <a:pt x="141" y="15"/>
                    <a:pt x="143" y="15"/>
                    <a:pt x="145" y="15"/>
                  </a:cubicBezTo>
                  <a:cubicBezTo>
                    <a:pt x="147" y="15"/>
                    <a:pt x="150" y="15"/>
                    <a:pt x="152" y="15"/>
                  </a:cubicBezTo>
                  <a:cubicBezTo>
                    <a:pt x="214" y="15"/>
                    <a:pt x="255" y="41"/>
                    <a:pt x="269" y="51"/>
                  </a:cubicBezTo>
                  <a:lnTo>
                    <a:pt x="213" y="134"/>
                  </a:lnTo>
                  <a:close/>
                </a:path>
              </a:pathLst>
            </a:custGeom>
            <a:solidFill>
              <a:srgbClr val="B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 bwMode="auto">
            <a:xfrm rot="2700000">
              <a:off x="5913205" y="2298313"/>
              <a:ext cx="613238" cy="988889"/>
            </a:xfrm>
            <a:custGeom>
              <a:avLst/>
              <a:gdLst>
                <a:gd name="connsiteX0" fmla="*/ 0 w 613238"/>
                <a:gd name="connsiteY0" fmla="*/ 32107 h 988889"/>
                <a:gd name="connsiteX1" fmla="*/ 54582 w 613238"/>
                <a:gd name="connsiteY1" fmla="*/ 0 h 988889"/>
                <a:gd name="connsiteX2" fmla="*/ 477572 w 613238"/>
                <a:gd name="connsiteY2" fmla="*/ 744461 h 988889"/>
                <a:gd name="connsiteX3" fmla="*/ 491232 w 613238"/>
                <a:gd name="connsiteY3" fmla="*/ 741667 h 988889"/>
                <a:gd name="connsiteX4" fmla="*/ 613238 w 613238"/>
                <a:gd name="connsiteY4" fmla="*/ 865277 h 988889"/>
                <a:gd name="connsiteX5" fmla="*/ 491232 w 613238"/>
                <a:gd name="connsiteY5" fmla="*/ 988889 h 988889"/>
                <a:gd name="connsiteX6" fmla="*/ 369226 w 613238"/>
                <a:gd name="connsiteY6" fmla="*/ 865278 h 988889"/>
                <a:gd name="connsiteX7" fmla="*/ 378813 w 613238"/>
                <a:gd name="connsiteY7" fmla="*/ 817163 h 988889"/>
                <a:gd name="connsiteX8" fmla="*/ 387458 w 613238"/>
                <a:gd name="connsiteY8" fmla="*/ 804172 h 98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3238" h="988889">
                  <a:moveTo>
                    <a:pt x="0" y="32107"/>
                  </a:moveTo>
                  <a:lnTo>
                    <a:pt x="54582" y="0"/>
                  </a:lnTo>
                  <a:lnTo>
                    <a:pt x="477572" y="744461"/>
                  </a:lnTo>
                  <a:lnTo>
                    <a:pt x="491232" y="741667"/>
                  </a:lnTo>
                  <a:cubicBezTo>
                    <a:pt x="558614" y="741667"/>
                    <a:pt x="613238" y="797010"/>
                    <a:pt x="613238" y="865277"/>
                  </a:cubicBezTo>
                  <a:cubicBezTo>
                    <a:pt x="613238" y="933546"/>
                    <a:pt x="558614" y="988889"/>
                    <a:pt x="491232" y="988889"/>
                  </a:cubicBezTo>
                  <a:cubicBezTo>
                    <a:pt x="423850" y="988889"/>
                    <a:pt x="369226" y="933546"/>
                    <a:pt x="369226" y="865278"/>
                  </a:cubicBezTo>
                  <a:cubicBezTo>
                    <a:pt x="369226" y="848211"/>
                    <a:pt x="372640" y="831951"/>
                    <a:pt x="378813" y="817163"/>
                  </a:cubicBezTo>
                  <a:lnTo>
                    <a:pt x="387458" y="804172"/>
                  </a:lnTo>
                  <a:close/>
                </a:path>
              </a:pathLst>
            </a:custGeom>
            <a:solidFill>
              <a:srgbClr val="B6E6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1326368" y="503428"/>
            <a:ext cx="2661431" cy="40284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altLang="en-US" sz="3200" dirty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运行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392140" y="336549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/>
        </p:nvSpPr>
        <p:spPr>
          <a:xfrm>
            <a:off x="760440" y="806447"/>
            <a:ext cx="293659" cy="4157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r>
              <a:rPr lang="en-US" sz="44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6</a:t>
            </a:r>
            <a:endParaRPr lang="en-US" sz="44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01365" y="2111375"/>
            <a:ext cx="1438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暂无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7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7" grpId="0" animBg="1"/>
      <p:bldP spid="77" grpId="1" animBg="1"/>
      <p:bldP spid="77" grpId="2" animBg="1"/>
      <p:bldP spid="7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-7766052" y="3008284"/>
            <a:ext cx="14611354" cy="14611352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Rectangle 23"/>
          <p:cNvSpPr/>
          <p:nvPr/>
        </p:nvSpPr>
        <p:spPr>
          <a:xfrm>
            <a:off x="4225318" y="3400510"/>
            <a:ext cx="4120396" cy="72102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>
              <a:lnSpc>
                <a:spcPts val="1700"/>
              </a:lnSpc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              Enter your company's simple introduction, content requirements concise summary.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AvantGarde Bk BT" panose="020B0402020202020204" pitchFamily="34" charset="0"/>
                <a:ea typeface="Roboto Thin" charset="0"/>
                <a:cs typeface="Roboto Thin" charset="0"/>
              </a:rPr>
              <a:t> Enter your company's simple introduction.</a:t>
            </a:r>
            <a:endParaRPr lang="en-US" altLang="zh-CN" sz="1200" dirty="0">
              <a:solidFill>
                <a:schemeClr val="bg2">
                  <a:lumMod val="50000"/>
                </a:schemeClr>
              </a:solidFill>
              <a:latin typeface="AvantGarde Bk BT" panose="020B0402020202020204" pitchFamily="34" charset="0"/>
              <a:ea typeface="Roboto Thin" charset="0"/>
              <a:cs typeface="Roboto Thin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220457" y="2776893"/>
            <a:ext cx="3907542" cy="40284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altLang="zh-CN" sz="4800" spc="-300" dirty="0">
                <a:solidFill>
                  <a:schemeClr val="bg2">
                    <a:lumMod val="50000"/>
                  </a:schemeClr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THANK YOU</a:t>
            </a:r>
            <a:endParaRPr lang="zh-CN" altLang="en-US" sz="4800" spc="-300" dirty="0">
              <a:solidFill>
                <a:schemeClr val="bg2">
                  <a:lumMod val="50000"/>
                </a:schemeClr>
              </a:solidFill>
              <a:latin typeface="BankGothic Md BT" panose="020B0807020203060204" pitchFamily="34" charset="0"/>
              <a:ea typeface="supercar" panose="00000400000000000000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514" y="-3742877"/>
            <a:ext cx="5368974" cy="5314774"/>
          </a:xfrm>
          <a:prstGeom prst="rect">
            <a:avLst/>
          </a:prstGeom>
        </p:spPr>
      </p:pic>
      <p:sp>
        <p:nvSpPr>
          <p:cNvPr id="9" name="任意多边形 8"/>
          <p:cNvSpPr/>
          <p:nvPr/>
        </p:nvSpPr>
        <p:spPr>
          <a:xfrm flipH="1">
            <a:off x="8625694" y="-4651795"/>
            <a:ext cx="7132612" cy="713261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6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-7766052" y="-11307791"/>
            <a:ext cx="14611354" cy="14611352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76450" y="1543050"/>
            <a:ext cx="3448050" cy="4400550"/>
          </a:xfrm>
          <a:prstGeom prst="rect">
            <a:avLst/>
          </a:prstGeom>
          <a:blipFill>
            <a:blip r:embed="rId1"/>
            <a:srcRect/>
            <a:stretch>
              <a:fillRect t="-5208" b="-520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877254" y="3303561"/>
            <a:ext cx="5529942" cy="2278743"/>
          </a:xfrm>
          <a:prstGeom prst="rect">
            <a:avLst/>
          </a:prstGeom>
          <a:solidFill>
            <a:srgbClr val="B6E6E6"/>
          </a:solidFill>
          <a:ln>
            <a:noFill/>
          </a:ln>
          <a:effectLst>
            <a:outerShdw blurRad="317500" dist="101600" dir="90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471795" y="3726815"/>
            <a:ext cx="41275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像素</a:t>
            </a:r>
            <a:r>
              <a:rPr lang="en-US" altLang="zh-CN" sz="4000"/>
              <a:t>·</a:t>
            </a:r>
            <a:r>
              <a:rPr lang="zh-CN" altLang="en-US" sz="4000"/>
              <a:t>箱女</a:t>
            </a:r>
            <a:r>
              <a:rPr lang="en-US" altLang="zh-CN" sz="4000"/>
              <a:t>——</a:t>
            </a:r>
            <a:r>
              <a:rPr lang="zh-CN" altLang="en-US" sz="4000"/>
              <a:t>箱女桌游改良 </a:t>
            </a:r>
            <a:endParaRPr lang="zh-CN" altLang="en-US" sz="400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图片 221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514" y="3115954"/>
            <a:ext cx="5368974" cy="5314774"/>
          </a:xfrm>
          <a:prstGeom prst="rect">
            <a:avLst/>
          </a:prstGeom>
        </p:spPr>
      </p:pic>
      <p:sp>
        <p:nvSpPr>
          <p:cNvPr id="223" name="任意多边形 222"/>
          <p:cNvSpPr/>
          <p:nvPr/>
        </p:nvSpPr>
        <p:spPr>
          <a:xfrm flipH="1">
            <a:off x="8625694" y="2207036"/>
            <a:ext cx="7132612" cy="713261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5675340" y="1838736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flipH="1">
            <a:off x="5675340" y="2817685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Rectangle 23"/>
          <p:cNvSpPr/>
          <p:nvPr/>
        </p:nvSpPr>
        <p:spPr>
          <a:xfrm>
            <a:off x="1300161" y="1988761"/>
            <a:ext cx="4057650" cy="43782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r">
              <a:lnSpc>
                <a:spcPts val="1700"/>
              </a:lnSpc>
            </a:pPr>
            <a:r>
              <a:rPr lang="en-US" altLang="zh-CN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lang="zh-CN" altLang="en-US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综述</a:t>
            </a:r>
            <a:endParaRPr lang="zh-CN" altLang="en-US" sz="3200" dirty="0">
              <a:solidFill>
                <a:srgbClr val="76717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Rectangle 23"/>
          <p:cNvSpPr/>
          <p:nvPr/>
        </p:nvSpPr>
        <p:spPr>
          <a:xfrm>
            <a:off x="6909435" y="2575457"/>
            <a:ext cx="4057650" cy="42984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>
              <a:lnSpc>
                <a:spcPts val="1700"/>
              </a:lnSpc>
            </a:pPr>
            <a:r>
              <a:rPr lang="en-US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2.</a:t>
            </a:r>
            <a:r>
              <a:rPr lang="zh-CN" altLang="en-US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分组</a:t>
            </a:r>
            <a:endParaRPr lang="zh-CN" altLang="en-US" sz="3200" dirty="0">
              <a:solidFill>
                <a:srgbClr val="76717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5675340" y="3903373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 flipH="1">
            <a:off x="5675340" y="4876236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Rectangle 23"/>
          <p:cNvSpPr/>
          <p:nvPr/>
        </p:nvSpPr>
        <p:spPr>
          <a:xfrm>
            <a:off x="1300161" y="3210118"/>
            <a:ext cx="4057650" cy="43782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r">
              <a:lnSpc>
                <a:spcPts val="1700"/>
              </a:lnSpc>
            </a:pPr>
            <a:r>
              <a:rPr lang="en-US" altLang="zh-CN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3.</a:t>
            </a:r>
            <a:r>
              <a:rPr lang="zh-CN" altLang="en-US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分析</a:t>
            </a:r>
            <a:endParaRPr lang="zh-CN" altLang="en-US" sz="3200" dirty="0">
              <a:solidFill>
                <a:srgbClr val="76717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260600" y="876068"/>
            <a:ext cx="7670800" cy="434660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pPr algn="ctr"/>
            <a:r>
              <a:rPr lang="zh-CN" sz="3200" spc="6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目录</a:t>
            </a:r>
            <a:endParaRPr lang="zh-CN" sz="3200" spc="6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  <p:sp>
        <p:nvSpPr>
          <p:cNvPr id="2" name="Rectangle 23"/>
          <p:cNvSpPr/>
          <p:nvPr/>
        </p:nvSpPr>
        <p:spPr>
          <a:xfrm>
            <a:off x="4015421" y="3903538"/>
            <a:ext cx="4057650" cy="437820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algn="r">
              <a:lnSpc>
                <a:spcPts val="1700"/>
              </a:lnSpc>
            </a:pPr>
            <a:r>
              <a:rPr lang="en-US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4.</a:t>
            </a:r>
            <a:r>
              <a:rPr lang="zh-CN" altLang="en-US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设计</a:t>
            </a:r>
            <a:endParaRPr lang="zh-CN" altLang="en-US" sz="3200" dirty="0">
              <a:solidFill>
                <a:srgbClr val="76717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" name="Rectangle 23"/>
          <p:cNvSpPr/>
          <p:nvPr/>
        </p:nvSpPr>
        <p:spPr>
          <a:xfrm>
            <a:off x="1300161" y="4341053"/>
            <a:ext cx="4057650" cy="437820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algn="r">
              <a:lnSpc>
                <a:spcPts val="1700"/>
              </a:lnSpc>
            </a:pPr>
            <a:r>
              <a:rPr lang="en-US" altLang="zh-CN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5.</a:t>
            </a:r>
            <a:r>
              <a:rPr lang="zh-CN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实现</a:t>
            </a:r>
            <a:endParaRPr lang="zh-CN" sz="3200" dirty="0">
              <a:solidFill>
                <a:srgbClr val="76717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" name="Rectangle 23"/>
          <p:cNvSpPr/>
          <p:nvPr/>
        </p:nvSpPr>
        <p:spPr>
          <a:xfrm>
            <a:off x="4015421" y="5175443"/>
            <a:ext cx="4057650" cy="43782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r">
              <a:lnSpc>
                <a:spcPts val="1700"/>
              </a:lnSpc>
            </a:pPr>
            <a:r>
              <a:rPr lang="en-US" altLang="zh-CN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6.</a:t>
            </a:r>
            <a:r>
              <a:rPr lang="zh-CN" altLang="en-US" sz="3200" dirty="0">
                <a:solidFill>
                  <a:srgbClr val="76717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运行</a:t>
            </a:r>
            <a:endParaRPr lang="zh-CN" altLang="en-US" sz="3200" dirty="0">
              <a:solidFill>
                <a:srgbClr val="76717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500"/>
                            </p:stCondLst>
                            <p:childTnLst>
                              <p:par>
                                <p:cTn id="76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8" dur="25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11" grpId="0" animBg="1"/>
      <p:bldP spid="11" grpId="1" animBg="1"/>
      <p:bldP spid="11" grpId="2" animBg="1"/>
      <p:bldP spid="24" grpId="0"/>
      <p:bldP spid="27" grpId="0"/>
      <p:bldP spid="37" grpId="0" animBg="1"/>
      <p:bldP spid="37" grpId="1" animBg="1"/>
      <p:bldP spid="37" grpId="2" animBg="1"/>
      <p:bldP spid="39" grpId="0" animBg="1"/>
      <p:bldP spid="39" grpId="1" animBg="1"/>
      <p:bldP spid="39" grpId="2" animBg="1"/>
      <p:bldP spid="41" grpId="0"/>
      <p:bldP spid="16" grpId="0"/>
      <p:bldP spid="2" grpId="0"/>
      <p:bldP spid="4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矩形 2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0" name="图片 269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514" y="-3742877"/>
            <a:ext cx="5368974" cy="5314774"/>
          </a:xfrm>
          <a:prstGeom prst="rect">
            <a:avLst/>
          </a:prstGeom>
        </p:spPr>
      </p:pic>
      <p:sp>
        <p:nvSpPr>
          <p:cNvPr id="271" name="任意多边形 270"/>
          <p:cNvSpPr/>
          <p:nvPr/>
        </p:nvSpPr>
        <p:spPr>
          <a:xfrm flipH="1">
            <a:off x="8625694" y="-4651795"/>
            <a:ext cx="7132612" cy="713261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 25"/>
          <p:cNvSpPr/>
          <p:nvPr/>
        </p:nvSpPr>
        <p:spPr>
          <a:xfrm>
            <a:off x="1720848" y="1912910"/>
            <a:ext cx="3154391" cy="315439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5059565" y="3065544"/>
            <a:ext cx="4884535" cy="4681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sz="4000" spc="-300" dirty="0">
                <a:solidFill>
                  <a:schemeClr val="bg1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综述</a:t>
            </a:r>
            <a:endParaRPr lang="zh-CN" sz="4000" spc="-300" dirty="0">
              <a:solidFill>
                <a:schemeClr val="bg1"/>
              </a:solidFill>
              <a:latin typeface="BankGothic Md BT" panose="020B0807020203060204" pitchFamily="34" charset="0"/>
              <a:ea typeface="supercar" panose="000004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375706" y="3457465"/>
            <a:ext cx="1248294" cy="20174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pPr algn="ctr"/>
            <a:r>
              <a:rPr lang="en-US" altLang="zh-CN" sz="199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1</a:t>
            </a:r>
            <a:endParaRPr lang="zh-CN" altLang="en-US" sz="199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32" grpId="0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animBg="1"/>
          <p:bldP spid="32" grpId="0"/>
          <p:bldP spid="31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0" y="1528144"/>
            <a:ext cx="4218228" cy="3943742"/>
          </a:xfrm>
          <a:prstGeom prst="rect">
            <a:avLst/>
          </a:prstGeom>
          <a:blipFill>
            <a:blip r:embed="rId1"/>
            <a:srcRect/>
            <a:stretch>
              <a:fillRect l="-15874" r="-15874"/>
            </a:stretch>
          </a:blip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093720" y="906145"/>
            <a:ext cx="8761095" cy="5572760"/>
          </a:xfrm>
          <a:prstGeom prst="rect">
            <a:avLst/>
          </a:prstGeom>
          <a:solidFill>
            <a:srgbClr val="B6E6E6"/>
          </a:solidFill>
          <a:ln>
            <a:noFill/>
          </a:ln>
          <a:effectLst>
            <a:outerShdw blurRad="317500" dist="101600" dir="90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92140" y="336549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60440" y="806447"/>
            <a:ext cx="293659" cy="4157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r>
              <a:rPr lang="en-US" altLang="zh-CN" sz="44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1</a:t>
            </a:r>
            <a:endParaRPr lang="zh-CN" altLang="en-US" sz="44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34770" y="503555"/>
            <a:ext cx="3354705" cy="4025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altLang="en-US" sz="3200" dirty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综述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44545" y="2077085"/>
            <a:ext cx="826008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游戏背景：</a:t>
            </a:r>
            <a:endParaRPr lang="zh-CN" altLang="en-US" sz="2800"/>
          </a:p>
          <a:p>
            <a:r>
              <a:rPr lang="zh-CN" altLang="en-US" sz="2800"/>
              <a:t>箱女是一个被爸爸强行塞进小箱子里而死亡的女孩。她躲在山庄里，等待着和访问者玩一个死亡游戏。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玩家作为</a:t>
            </a:r>
            <a:r>
              <a:rPr lang="en-US" altLang="zh-CN" sz="2800"/>
              <a:t>“</a:t>
            </a:r>
            <a:r>
              <a:rPr lang="zh-CN" altLang="en-US" sz="2800"/>
              <a:t>访问者</a:t>
            </a:r>
            <a:r>
              <a:rPr lang="en-US" altLang="zh-CN" sz="2800"/>
              <a:t>”</a:t>
            </a:r>
            <a:r>
              <a:rPr lang="zh-CN" altLang="en-US" sz="2800"/>
              <a:t>来访箱女的山庄，通过移动和探索角落来获取对抗箱女或者逃离死亡的道具。</a:t>
            </a:r>
            <a:endParaRPr lang="zh-CN" altLang="en-US" sz="2800"/>
          </a:p>
          <a:p>
            <a:endParaRPr lang="zh-CN" altLang="en-US" sz="280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bldLvl="0" animBg="1"/>
      <p:bldP spid="3" grpId="0" animBg="1"/>
      <p:bldP spid="3" grpId="1" animBg="1"/>
      <p:bldP spid="3" grpId="2" animBg="1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>
          <a:blip r:embed="rId1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029" y="4200613"/>
            <a:ext cx="5368974" cy="5314774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1326515" y="1752600"/>
            <a:ext cx="9495790" cy="3585845"/>
          </a:xfrm>
          <a:prstGeom prst="rect">
            <a:avLst/>
          </a:prstGeom>
          <a:solidFill>
            <a:srgbClr val="B6E6E6"/>
          </a:solidFill>
          <a:ln>
            <a:noFill/>
          </a:ln>
          <a:effectLst>
            <a:outerShdw blurRad="317500" dist="101600" dir="9000000" algn="tl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392140" y="336549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760440" y="806447"/>
            <a:ext cx="293659" cy="4157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r>
              <a:rPr lang="en-US" altLang="zh-CN" sz="44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1</a:t>
            </a:r>
            <a:endParaRPr lang="zh-CN" altLang="en-US" sz="44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326369" y="503428"/>
            <a:ext cx="2235202" cy="40284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altLang="en-US" sz="3200" dirty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综述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59585" y="1991360"/>
            <a:ext cx="826008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游戏操作：</a:t>
            </a:r>
            <a:endParaRPr lang="zh-CN" altLang="en-US" sz="2800"/>
          </a:p>
          <a:p>
            <a:r>
              <a:rPr lang="en-US" sz="2800"/>
              <a:t>1.wasd</a:t>
            </a:r>
            <a:r>
              <a:rPr lang="zh-CN" altLang="en-US" sz="2800"/>
              <a:t>分别控制人物的上左下右移动；</a:t>
            </a:r>
            <a:endParaRPr lang="zh-CN" altLang="en-US" sz="2800"/>
          </a:p>
          <a:p>
            <a:r>
              <a:rPr lang="en-US" altLang="zh-CN" sz="2800"/>
              <a:t>2.</a:t>
            </a:r>
            <a:r>
              <a:rPr lang="zh-CN" altLang="en-US" sz="2800"/>
              <a:t>走到可供探索的角落时，</a:t>
            </a:r>
            <a:r>
              <a:rPr lang="en-US" altLang="zh-CN" sz="2800"/>
              <a:t>space</a:t>
            </a:r>
            <a:r>
              <a:rPr lang="zh-CN" altLang="en-US" sz="2800"/>
              <a:t>键对角落进行探索。</a:t>
            </a:r>
            <a:endParaRPr lang="zh-CN" altLang="en-US" sz="2800"/>
          </a:p>
          <a:p>
            <a:r>
              <a:rPr lang="zh-CN" altLang="en-US" sz="2800"/>
              <a:t>   或走到梯子上时，</a:t>
            </a:r>
            <a:r>
              <a:rPr lang="en-US" altLang="zh-CN" sz="2800"/>
              <a:t>space</a:t>
            </a:r>
            <a:r>
              <a:rPr lang="zh-CN" altLang="en-US" sz="2800"/>
              <a:t>键可进行房间的移动。</a:t>
            </a:r>
            <a:endParaRPr lang="zh-CN" altLang="en-US" sz="2800"/>
          </a:p>
          <a:p>
            <a:r>
              <a:rPr lang="zh-CN" altLang="en-US" sz="2800"/>
              <a:t>   走到门上时，自动移动至下一个房间。</a:t>
            </a:r>
            <a:endParaRPr lang="zh-CN" altLang="en-US" sz="2800"/>
          </a:p>
          <a:p>
            <a:r>
              <a:rPr lang="en-US" altLang="zh-CN" sz="2800"/>
              <a:t>3.esc</a:t>
            </a:r>
            <a:r>
              <a:rPr lang="zh-CN" altLang="en-US" sz="2800"/>
              <a:t>键可以退出游戏。</a:t>
            </a:r>
            <a:endParaRPr lang="zh-CN" altLang="en-US" sz="2800"/>
          </a:p>
          <a:p>
            <a:r>
              <a:rPr lang="en-US" altLang="zh-CN" sz="2800"/>
              <a:t>4.caps</a:t>
            </a:r>
            <a:r>
              <a:rPr lang="zh-CN" altLang="en-US" sz="2800"/>
              <a:t>键可以暂停游戏。</a:t>
            </a:r>
            <a:endParaRPr lang="zh-CN" altLang="en-US" sz="280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ldLvl="0" animBg="1"/>
      <p:bldP spid="39" grpId="2" bldLvl="0" animBg="1"/>
      <p:bldP spid="24" grpId="0" animBg="1"/>
      <p:bldP spid="24" grpId="1" animBg="1"/>
      <p:bldP spid="24" grpId="2" animBg="1"/>
      <p:bldP spid="25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矩形 2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0" name="图片 269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514" y="-3742877"/>
            <a:ext cx="5368974" cy="5314774"/>
          </a:xfrm>
          <a:prstGeom prst="rect">
            <a:avLst/>
          </a:prstGeom>
        </p:spPr>
      </p:pic>
      <p:sp>
        <p:nvSpPr>
          <p:cNvPr id="271" name="任意多边形 270"/>
          <p:cNvSpPr/>
          <p:nvPr/>
        </p:nvSpPr>
        <p:spPr>
          <a:xfrm flipH="1">
            <a:off x="8625694" y="-4651795"/>
            <a:ext cx="7132612" cy="713261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 25"/>
          <p:cNvSpPr/>
          <p:nvPr/>
        </p:nvSpPr>
        <p:spPr>
          <a:xfrm>
            <a:off x="1720848" y="1912910"/>
            <a:ext cx="3154391" cy="315439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5059565" y="3065544"/>
            <a:ext cx="4884535" cy="4681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sz="4000" spc="-300" dirty="0">
                <a:solidFill>
                  <a:schemeClr val="bg1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分工</a:t>
            </a:r>
            <a:endParaRPr lang="zh-CN" sz="4000" spc="-300" dirty="0">
              <a:solidFill>
                <a:schemeClr val="bg1"/>
              </a:solidFill>
              <a:latin typeface="BankGothic Md BT" panose="020B0807020203060204" pitchFamily="34" charset="0"/>
              <a:ea typeface="supercar" panose="000004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375706" y="3457465"/>
            <a:ext cx="1248294" cy="20174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pPr algn="ctr"/>
            <a:r>
              <a:rPr lang="en-US" sz="199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2</a:t>
            </a:r>
            <a:endParaRPr lang="en-US" sz="199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004060" y="2647315"/>
            <a:ext cx="3788410" cy="33477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1.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组长：魏卓伊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ctr"/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ctr"/>
            <a:r>
              <a:rPr 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  <a:sym typeface="+mn-ea"/>
              </a:rPr>
              <a:t>2.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  <a:sym typeface="+mn-ea"/>
              </a:rPr>
              <a:t>报告：魏卓伊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  <a:sym typeface="+mn-ea"/>
            </a:endParaRPr>
          </a:p>
          <a:p>
            <a:pPr algn="ctr"/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  <a:sym typeface="+mn-ea"/>
            </a:endParaRPr>
          </a:p>
          <a:p>
            <a:pPr algn="ctr"/>
            <a:r>
              <a:rPr 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  <a:sym typeface="+mn-ea"/>
              </a:rPr>
              <a:t>3.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  <a:sym typeface="+mn-ea"/>
              </a:rPr>
              <a:t>代码撰写：魏卓伊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ctr"/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ctr"/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392140" y="336549"/>
            <a:ext cx="736600" cy="736600"/>
          </a:xfrm>
          <a:prstGeom prst="ellipse">
            <a:avLst/>
          </a:prstGeom>
          <a:noFill/>
          <a:ln w="19050">
            <a:solidFill>
              <a:srgbClr val="B6E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文本框 139"/>
          <p:cNvSpPr txBox="1"/>
          <p:nvPr/>
        </p:nvSpPr>
        <p:spPr>
          <a:xfrm>
            <a:off x="760440" y="806447"/>
            <a:ext cx="293659" cy="4157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r>
              <a:rPr lang="en-US" sz="44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2</a:t>
            </a:r>
            <a:endParaRPr lang="en-US" sz="44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1326369" y="503428"/>
            <a:ext cx="2235202" cy="40284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altLang="en-US" sz="3200" dirty="0">
                <a:solidFill>
                  <a:schemeClr val="bg2">
                    <a:lumMod val="50000"/>
                  </a:schemeClr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分工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  <p:grpSp>
        <p:nvGrpSpPr>
          <p:cNvPr id="149" name="组合 148"/>
          <p:cNvGrpSpPr/>
          <p:nvPr/>
        </p:nvGrpSpPr>
        <p:grpSpPr>
          <a:xfrm>
            <a:off x="688976" y="3737235"/>
            <a:ext cx="1019175" cy="704849"/>
            <a:chOff x="-2333625" y="3228976"/>
            <a:chExt cx="1019175" cy="704849"/>
          </a:xfrm>
          <a:solidFill>
            <a:srgbClr val="767171"/>
          </a:solidFill>
        </p:grpSpPr>
        <p:sp>
          <p:nvSpPr>
            <p:cNvPr id="145" name="Freeform 59"/>
            <p:cNvSpPr/>
            <p:nvPr/>
          </p:nvSpPr>
          <p:spPr bwMode="auto">
            <a:xfrm>
              <a:off x="-1724025" y="3606800"/>
              <a:ext cx="22225" cy="46037"/>
            </a:xfrm>
            <a:custGeom>
              <a:avLst/>
              <a:gdLst>
                <a:gd name="T0" fmla="*/ 0 w 6"/>
                <a:gd name="T1" fmla="*/ 10 h 12"/>
                <a:gd name="T2" fmla="*/ 3 w 6"/>
                <a:gd name="T3" fmla="*/ 12 h 12"/>
                <a:gd name="T4" fmla="*/ 6 w 6"/>
                <a:gd name="T5" fmla="*/ 10 h 12"/>
                <a:gd name="T6" fmla="*/ 6 w 6"/>
                <a:gd name="T7" fmla="*/ 2 h 12"/>
                <a:gd name="T8" fmla="*/ 4 w 6"/>
                <a:gd name="T9" fmla="*/ 0 h 12"/>
                <a:gd name="T10" fmla="*/ 0 w 6"/>
                <a:gd name="T11" fmla="*/ 5 h 12"/>
                <a:gd name="T12" fmla="*/ 0 w 6"/>
                <a:gd name="T13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2">
                  <a:moveTo>
                    <a:pt x="0" y="10"/>
                  </a:moveTo>
                  <a:cubicBezTo>
                    <a:pt x="1" y="10"/>
                    <a:pt x="2" y="11"/>
                    <a:pt x="3" y="12"/>
                  </a:cubicBezTo>
                  <a:cubicBezTo>
                    <a:pt x="5" y="11"/>
                    <a:pt x="6" y="10"/>
                    <a:pt x="6" y="10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5" y="1"/>
                    <a:pt x="4" y="0"/>
                  </a:cubicBezTo>
                  <a:cubicBezTo>
                    <a:pt x="3" y="2"/>
                    <a:pt x="2" y="4"/>
                    <a:pt x="0" y="5"/>
                  </a:cubicBez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60"/>
            <p:cNvSpPr/>
            <p:nvPr/>
          </p:nvSpPr>
          <p:spPr bwMode="auto">
            <a:xfrm>
              <a:off x="-2333625" y="3260725"/>
              <a:ext cx="412750" cy="639762"/>
            </a:xfrm>
            <a:custGeom>
              <a:avLst/>
              <a:gdLst>
                <a:gd name="T0" fmla="*/ 42 w 109"/>
                <a:gd name="T1" fmla="*/ 146 h 168"/>
                <a:gd name="T2" fmla="*/ 42 w 109"/>
                <a:gd name="T3" fmla="*/ 146 h 168"/>
                <a:gd name="T4" fmla="*/ 70 w 109"/>
                <a:gd name="T5" fmla="*/ 127 h 168"/>
                <a:gd name="T6" fmla="*/ 77 w 109"/>
                <a:gd name="T7" fmla="*/ 123 h 168"/>
                <a:gd name="T8" fmla="*/ 109 w 109"/>
                <a:gd name="T9" fmla="*/ 101 h 168"/>
                <a:gd name="T10" fmla="*/ 109 w 109"/>
                <a:gd name="T11" fmla="*/ 96 h 168"/>
                <a:gd name="T12" fmla="*/ 98 w 109"/>
                <a:gd name="T13" fmla="*/ 79 h 168"/>
                <a:gd name="T14" fmla="*/ 95 w 109"/>
                <a:gd name="T15" fmla="*/ 73 h 168"/>
                <a:gd name="T16" fmla="*/ 88 w 109"/>
                <a:gd name="T17" fmla="*/ 52 h 168"/>
                <a:gd name="T18" fmla="*/ 92 w 109"/>
                <a:gd name="T19" fmla="*/ 44 h 168"/>
                <a:gd name="T20" fmla="*/ 92 w 109"/>
                <a:gd name="T21" fmla="*/ 25 h 168"/>
                <a:gd name="T22" fmla="*/ 92 w 109"/>
                <a:gd name="T23" fmla="*/ 25 h 168"/>
                <a:gd name="T24" fmla="*/ 92 w 109"/>
                <a:gd name="T25" fmla="*/ 25 h 168"/>
                <a:gd name="T26" fmla="*/ 100 w 109"/>
                <a:gd name="T27" fmla="*/ 3 h 168"/>
                <a:gd name="T28" fmla="*/ 84 w 109"/>
                <a:gd name="T29" fmla="*/ 0 h 168"/>
                <a:gd name="T30" fmla="*/ 43 w 109"/>
                <a:gd name="T31" fmla="*/ 33 h 168"/>
                <a:gd name="T32" fmla="*/ 28 w 109"/>
                <a:gd name="T33" fmla="*/ 96 h 168"/>
                <a:gd name="T34" fmla="*/ 64 w 109"/>
                <a:gd name="T35" fmla="*/ 105 h 168"/>
                <a:gd name="T36" fmla="*/ 60 w 109"/>
                <a:gd name="T37" fmla="*/ 123 h 168"/>
                <a:gd name="T38" fmla="*/ 9 w 109"/>
                <a:gd name="T39" fmla="*/ 144 h 168"/>
                <a:gd name="T40" fmla="*/ 0 w 109"/>
                <a:gd name="T41" fmla="*/ 168 h 168"/>
                <a:gd name="T42" fmla="*/ 39 w 109"/>
                <a:gd name="T43" fmla="*/ 168 h 168"/>
                <a:gd name="T44" fmla="*/ 41 w 109"/>
                <a:gd name="T45" fmla="*/ 146 h 168"/>
                <a:gd name="T46" fmla="*/ 42 w 109"/>
                <a:gd name="T47" fmla="*/ 14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9" h="168">
                  <a:moveTo>
                    <a:pt x="42" y="146"/>
                  </a:moveTo>
                  <a:cubicBezTo>
                    <a:pt x="42" y="146"/>
                    <a:pt x="42" y="146"/>
                    <a:pt x="42" y="146"/>
                  </a:cubicBezTo>
                  <a:cubicBezTo>
                    <a:pt x="43" y="140"/>
                    <a:pt x="50" y="136"/>
                    <a:pt x="70" y="127"/>
                  </a:cubicBezTo>
                  <a:cubicBezTo>
                    <a:pt x="72" y="126"/>
                    <a:pt x="75" y="125"/>
                    <a:pt x="77" y="123"/>
                  </a:cubicBezTo>
                  <a:cubicBezTo>
                    <a:pt x="88" y="118"/>
                    <a:pt x="104" y="105"/>
                    <a:pt x="109" y="101"/>
                  </a:cubicBezTo>
                  <a:cubicBezTo>
                    <a:pt x="109" y="96"/>
                    <a:pt x="109" y="96"/>
                    <a:pt x="109" y="96"/>
                  </a:cubicBezTo>
                  <a:cubicBezTo>
                    <a:pt x="105" y="91"/>
                    <a:pt x="101" y="84"/>
                    <a:pt x="98" y="79"/>
                  </a:cubicBezTo>
                  <a:cubicBezTo>
                    <a:pt x="97" y="76"/>
                    <a:pt x="95" y="73"/>
                    <a:pt x="95" y="73"/>
                  </a:cubicBezTo>
                  <a:cubicBezTo>
                    <a:pt x="91" y="69"/>
                    <a:pt x="88" y="56"/>
                    <a:pt x="88" y="52"/>
                  </a:cubicBezTo>
                  <a:cubicBezTo>
                    <a:pt x="88" y="48"/>
                    <a:pt x="90" y="46"/>
                    <a:pt x="92" y="44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3" y="15"/>
                    <a:pt x="96" y="8"/>
                    <a:pt x="100" y="3"/>
                  </a:cubicBezTo>
                  <a:cubicBezTo>
                    <a:pt x="91" y="0"/>
                    <a:pt x="84" y="0"/>
                    <a:pt x="84" y="0"/>
                  </a:cubicBezTo>
                  <a:cubicBezTo>
                    <a:pt x="84" y="0"/>
                    <a:pt x="48" y="0"/>
                    <a:pt x="43" y="33"/>
                  </a:cubicBezTo>
                  <a:cubicBezTo>
                    <a:pt x="37" y="67"/>
                    <a:pt x="39" y="89"/>
                    <a:pt x="28" y="96"/>
                  </a:cubicBezTo>
                  <a:cubicBezTo>
                    <a:pt x="28" y="96"/>
                    <a:pt x="41" y="105"/>
                    <a:pt x="64" y="105"/>
                  </a:cubicBezTo>
                  <a:cubicBezTo>
                    <a:pt x="64" y="105"/>
                    <a:pt x="65" y="118"/>
                    <a:pt x="60" y="123"/>
                  </a:cubicBezTo>
                  <a:cubicBezTo>
                    <a:pt x="55" y="128"/>
                    <a:pt x="12" y="134"/>
                    <a:pt x="9" y="144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39" y="168"/>
                    <a:pt x="39" y="168"/>
                    <a:pt x="39" y="168"/>
                  </a:cubicBezTo>
                  <a:cubicBezTo>
                    <a:pt x="41" y="146"/>
                    <a:pt x="41" y="146"/>
                    <a:pt x="41" y="146"/>
                  </a:cubicBezTo>
                  <a:lnTo>
                    <a:pt x="42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61"/>
            <p:cNvSpPr/>
            <p:nvPr/>
          </p:nvSpPr>
          <p:spPr bwMode="auto">
            <a:xfrm>
              <a:off x="-1712913" y="3260725"/>
              <a:ext cx="398463" cy="639762"/>
            </a:xfrm>
            <a:custGeom>
              <a:avLst/>
              <a:gdLst>
                <a:gd name="T0" fmla="*/ 15 w 105"/>
                <a:gd name="T1" fmla="*/ 25 h 168"/>
                <a:gd name="T2" fmla="*/ 15 w 105"/>
                <a:gd name="T3" fmla="*/ 25 h 168"/>
                <a:gd name="T4" fmla="*/ 15 w 105"/>
                <a:gd name="T5" fmla="*/ 44 h 168"/>
                <a:gd name="T6" fmla="*/ 19 w 105"/>
                <a:gd name="T7" fmla="*/ 52 h 168"/>
                <a:gd name="T8" fmla="*/ 12 w 105"/>
                <a:gd name="T9" fmla="*/ 73 h 168"/>
                <a:gd name="T10" fmla="*/ 8 w 105"/>
                <a:gd name="T11" fmla="*/ 79 h 168"/>
                <a:gd name="T12" fmla="*/ 1 w 105"/>
                <a:gd name="T13" fmla="*/ 91 h 168"/>
                <a:gd name="T14" fmla="*/ 3 w 105"/>
                <a:gd name="T15" fmla="*/ 93 h 168"/>
                <a:gd name="T16" fmla="*/ 3 w 105"/>
                <a:gd name="T17" fmla="*/ 101 h 168"/>
                <a:gd name="T18" fmla="*/ 0 w 105"/>
                <a:gd name="T19" fmla="*/ 103 h 168"/>
                <a:gd name="T20" fmla="*/ 29 w 105"/>
                <a:gd name="T21" fmla="*/ 123 h 168"/>
                <a:gd name="T22" fmla="*/ 37 w 105"/>
                <a:gd name="T23" fmla="*/ 127 h 168"/>
                <a:gd name="T24" fmla="*/ 65 w 105"/>
                <a:gd name="T25" fmla="*/ 146 h 168"/>
                <a:gd name="T26" fmla="*/ 65 w 105"/>
                <a:gd name="T27" fmla="*/ 146 h 168"/>
                <a:gd name="T28" fmla="*/ 65 w 105"/>
                <a:gd name="T29" fmla="*/ 146 h 168"/>
                <a:gd name="T30" fmla="*/ 67 w 105"/>
                <a:gd name="T31" fmla="*/ 168 h 168"/>
                <a:gd name="T32" fmla="*/ 105 w 105"/>
                <a:gd name="T33" fmla="*/ 168 h 168"/>
                <a:gd name="T34" fmla="*/ 101 w 105"/>
                <a:gd name="T35" fmla="*/ 140 h 168"/>
                <a:gd name="T36" fmla="*/ 72 w 105"/>
                <a:gd name="T37" fmla="*/ 123 h 168"/>
                <a:gd name="T38" fmla="*/ 41 w 105"/>
                <a:gd name="T39" fmla="*/ 101 h 168"/>
                <a:gd name="T40" fmla="*/ 41 w 105"/>
                <a:gd name="T41" fmla="*/ 93 h 168"/>
                <a:gd name="T42" fmla="*/ 55 w 105"/>
                <a:gd name="T43" fmla="*/ 71 h 168"/>
                <a:gd name="T44" fmla="*/ 60 w 105"/>
                <a:gd name="T45" fmla="*/ 55 h 168"/>
                <a:gd name="T46" fmla="*/ 57 w 105"/>
                <a:gd name="T47" fmla="*/ 50 h 168"/>
                <a:gd name="T48" fmla="*/ 57 w 105"/>
                <a:gd name="T49" fmla="*/ 32 h 168"/>
                <a:gd name="T50" fmla="*/ 22 w 105"/>
                <a:gd name="T51" fmla="*/ 2 h 168"/>
                <a:gd name="T52" fmla="*/ 8 w 105"/>
                <a:gd name="T53" fmla="*/ 4 h 168"/>
                <a:gd name="T54" fmla="*/ 15 w 105"/>
                <a:gd name="T55" fmla="*/ 2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5" h="168">
                  <a:moveTo>
                    <a:pt x="15" y="25"/>
                  </a:moveTo>
                  <a:cubicBezTo>
                    <a:pt x="15" y="25"/>
                    <a:pt x="15" y="25"/>
                    <a:pt x="15" y="2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6" y="46"/>
                    <a:pt x="19" y="48"/>
                    <a:pt x="19" y="52"/>
                  </a:cubicBezTo>
                  <a:cubicBezTo>
                    <a:pt x="19" y="56"/>
                    <a:pt x="15" y="69"/>
                    <a:pt x="12" y="73"/>
                  </a:cubicBezTo>
                  <a:cubicBezTo>
                    <a:pt x="11" y="73"/>
                    <a:pt x="9" y="76"/>
                    <a:pt x="8" y="79"/>
                  </a:cubicBezTo>
                  <a:cubicBezTo>
                    <a:pt x="6" y="82"/>
                    <a:pt x="4" y="87"/>
                    <a:pt x="1" y="91"/>
                  </a:cubicBezTo>
                  <a:cubicBezTo>
                    <a:pt x="2" y="92"/>
                    <a:pt x="2" y="93"/>
                    <a:pt x="3" y="93"/>
                  </a:cubicBezTo>
                  <a:cubicBezTo>
                    <a:pt x="3" y="101"/>
                    <a:pt x="3" y="101"/>
                    <a:pt x="3" y="101"/>
                  </a:cubicBezTo>
                  <a:cubicBezTo>
                    <a:pt x="3" y="101"/>
                    <a:pt x="2" y="102"/>
                    <a:pt x="0" y="103"/>
                  </a:cubicBezTo>
                  <a:cubicBezTo>
                    <a:pt x="7" y="109"/>
                    <a:pt x="20" y="119"/>
                    <a:pt x="29" y="123"/>
                  </a:cubicBezTo>
                  <a:cubicBezTo>
                    <a:pt x="32" y="125"/>
                    <a:pt x="34" y="126"/>
                    <a:pt x="37" y="127"/>
                  </a:cubicBezTo>
                  <a:cubicBezTo>
                    <a:pt x="56" y="136"/>
                    <a:pt x="64" y="140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105" y="168"/>
                    <a:pt x="105" y="168"/>
                    <a:pt x="105" y="168"/>
                  </a:cubicBezTo>
                  <a:cubicBezTo>
                    <a:pt x="101" y="140"/>
                    <a:pt x="101" y="140"/>
                    <a:pt x="101" y="140"/>
                  </a:cubicBezTo>
                  <a:cubicBezTo>
                    <a:pt x="101" y="136"/>
                    <a:pt x="84" y="129"/>
                    <a:pt x="72" y="123"/>
                  </a:cubicBezTo>
                  <a:cubicBezTo>
                    <a:pt x="60" y="117"/>
                    <a:pt x="41" y="101"/>
                    <a:pt x="41" y="101"/>
                  </a:cubicBezTo>
                  <a:cubicBezTo>
                    <a:pt x="41" y="93"/>
                    <a:pt x="41" y="93"/>
                    <a:pt x="41" y="93"/>
                  </a:cubicBezTo>
                  <a:cubicBezTo>
                    <a:pt x="47" y="87"/>
                    <a:pt x="53" y="74"/>
                    <a:pt x="55" y="71"/>
                  </a:cubicBezTo>
                  <a:cubicBezTo>
                    <a:pt x="57" y="69"/>
                    <a:pt x="60" y="58"/>
                    <a:pt x="60" y="55"/>
                  </a:cubicBezTo>
                  <a:cubicBezTo>
                    <a:pt x="60" y="53"/>
                    <a:pt x="57" y="50"/>
                    <a:pt x="57" y="50"/>
                  </a:cubicBezTo>
                  <a:cubicBezTo>
                    <a:pt x="57" y="32"/>
                    <a:pt x="57" y="32"/>
                    <a:pt x="57" y="32"/>
                  </a:cubicBezTo>
                  <a:cubicBezTo>
                    <a:pt x="53" y="0"/>
                    <a:pt x="22" y="2"/>
                    <a:pt x="22" y="2"/>
                  </a:cubicBezTo>
                  <a:cubicBezTo>
                    <a:pt x="22" y="2"/>
                    <a:pt x="15" y="2"/>
                    <a:pt x="8" y="4"/>
                  </a:cubicBezTo>
                  <a:cubicBezTo>
                    <a:pt x="11" y="9"/>
                    <a:pt x="14" y="16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62"/>
            <p:cNvSpPr/>
            <p:nvPr/>
          </p:nvSpPr>
          <p:spPr bwMode="auto">
            <a:xfrm>
              <a:off x="-2170113" y="3228976"/>
              <a:ext cx="700088" cy="704849"/>
            </a:xfrm>
            <a:custGeom>
              <a:avLst/>
              <a:gdLst>
                <a:gd name="T0" fmla="*/ 183 w 185"/>
                <a:gd name="T1" fmla="*/ 176 h 185"/>
                <a:gd name="T2" fmla="*/ 181 w 185"/>
                <a:gd name="T3" fmla="*/ 155 h 185"/>
                <a:gd name="T4" fmla="*/ 148 w 185"/>
                <a:gd name="T5" fmla="*/ 136 h 185"/>
                <a:gd name="T6" fmla="*/ 118 w 185"/>
                <a:gd name="T7" fmla="*/ 114 h 185"/>
                <a:gd name="T8" fmla="*/ 113 w 185"/>
                <a:gd name="T9" fmla="*/ 111 h 185"/>
                <a:gd name="T10" fmla="*/ 113 w 185"/>
                <a:gd name="T11" fmla="*/ 102 h 185"/>
                <a:gd name="T12" fmla="*/ 119 w 185"/>
                <a:gd name="T13" fmla="*/ 95 h 185"/>
                <a:gd name="T14" fmla="*/ 129 w 185"/>
                <a:gd name="T15" fmla="*/ 78 h 185"/>
                <a:gd name="T16" fmla="*/ 135 w 185"/>
                <a:gd name="T17" fmla="*/ 60 h 185"/>
                <a:gd name="T18" fmla="*/ 131 w 185"/>
                <a:gd name="T19" fmla="*/ 54 h 185"/>
                <a:gd name="T20" fmla="*/ 131 w 185"/>
                <a:gd name="T21" fmla="*/ 33 h 185"/>
                <a:gd name="T22" fmla="*/ 124 w 185"/>
                <a:gd name="T23" fmla="*/ 14 h 185"/>
                <a:gd name="T24" fmla="*/ 93 w 185"/>
                <a:gd name="T25" fmla="*/ 0 h 185"/>
                <a:gd name="T26" fmla="*/ 92 w 185"/>
                <a:gd name="T27" fmla="*/ 1 h 185"/>
                <a:gd name="T28" fmla="*/ 91 w 185"/>
                <a:gd name="T29" fmla="*/ 0 h 185"/>
                <a:gd name="T30" fmla="*/ 61 w 185"/>
                <a:gd name="T31" fmla="*/ 13 h 185"/>
                <a:gd name="T32" fmla="*/ 54 w 185"/>
                <a:gd name="T33" fmla="*/ 33 h 185"/>
                <a:gd name="T34" fmla="*/ 54 w 185"/>
                <a:gd name="T35" fmla="*/ 54 h 185"/>
                <a:gd name="T36" fmla="*/ 50 w 185"/>
                <a:gd name="T37" fmla="*/ 60 h 185"/>
                <a:gd name="T38" fmla="*/ 56 w 185"/>
                <a:gd name="T39" fmla="*/ 78 h 185"/>
                <a:gd name="T40" fmla="*/ 71 w 185"/>
                <a:gd name="T41" fmla="*/ 102 h 185"/>
                <a:gd name="T42" fmla="*/ 71 w 185"/>
                <a:gd name="T43" fmla="*/ 111 h 185"/>
                <a:gd name="T44" fmla="*/ 69 w 185"/>
                <a:gd name="T45" fmla="*/ 113 h 185"/>
                <a:gd name="T46" fmla="*/ 61 w 185"/>
                <a:gd name="T47" fmla="*/ 119 h 185"/>
                <a:gd name="T48" fmla="*/ 36 w 185"/>
                <a:gd name="T49" fmla="*/ 136 h 185"/>
                <a:gd name="T50" fmla="*/ 3 w 185"/>
                <a:gd name="T51" fmla="*/ 155 h 185"/>
                <a:gd name="T52" fmla="*/ 1 w 185"/>
                <a:gd name="T53" fmla="*/ 176 h 185"/>
                <a:gd name="T54" fmla="*/ 0 w 185"/>
                <a:gd name="T55" fmla="*/ 185 h 185"/>
                <a:gd name="T56" fmla="*/ 92 w 185"/>
                <a:gd name="T57" fmla="*/ 185 h 185"/>
                <a:gd name="T58" fmla="*/ 185 w 185"/>
                <a:gd name="T59" fmla="*/ 185 h 185"/>
                <a:gd name="T60" fmla="*/ 183 w 185"/>
                <a:gd name="T61" fmla="*/ 176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5" h="185">
                  <a:moveTo>
                    <a:pt x="183" y="176"/>
                  </a:moveTo>
                  <a:cubicBezTo>
                    <a:pt x="181" y="155"/>
                    <a:pt x="181" y="155"/>
                    <a:pt x="181" y="155"/>
                  </a:cubicBezTo>
                  <a:cubicBezTo>
                    <a:pt x="180" y="150"/>
                    <a:pt x="162" y="142"/>
                    <a:pt x="148" y="136"/>
                  </a:cubicBezTo>
                  <a:cubicBezTo>
                    <a:pt x="138" y="131"/>
                    <a:pt x="124" y="120"/>
                    <a:pt x="118" y="114"/>
                  </a:cubicBezTo>
                  <a:cubicBezTo>
                    <a:pt x="115" y="112"/>
                    <a:pt x="113" y="111"/>
                    <a:pt x="113" y="111"/>
                  </a:cubicBezTo>
                  <a:cubicBezTo>
                    <a:pt x="113" y="102"/>
                    <a:pt x="113" y="102"/>
                    <a:pt x="113" y="102"/>
                  </a:cubicBezTo>
                  <a:cubicBezTo>
                    <a:pt x="115" y="100"/>
                    <a:pt x="117" y="98"/>
                    <a:pt x="119" y="95"/>
                  </a:cubicBezTo>
                  <a:cubicBezTo>
                    <a:pt x="123" y="88"/>
                    <a:pt x="127" y="80"/>
                    <a:pt x="129" y="78"/>
                  </a:cubicBezTo>
                  <a:cubicBezTo>
                    <a:pt x="131" y="75"/>
                    <a:pt x="135" y="63"/>
                    <a:pt x="135" y="60"/>
                  </a:cubicBezTo>
                  <a:cubicBezTo>
                    <a:pt x="135" y="57"/>
                    <a:pt x="131" y="54"/>
                    <a:pt x="131" y="54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25"/>
                    <a:pt x="127" y="19"/>
                    <a:pt x="124" y="14"/>
                  </a:cubicBezTo>
                  <a:cubicBezTo>
                    <a:pt x="115" y="1"/>
                    <a:pt x="98" y="0"/>
                    <a:pt x="93" y="0"/>
                  </a:cubicBezTo>
                  <a:cubicBezTo>
                    <a:pt x="93" y="0"/>
                    <a:pt x="92" y="1"/>
                    <a:pt x="92" y="1"/>
                  </a:cubicBezTo>
                  <a:cubicBezTo>
                    <a:pt x="92" y="1"/>
                    <a:pt x="92" y="0"/>
                    <a:pt x="91" y="0"/>
                  </a:cubicBezTo>
                  <a:cubicBezTo>
                    <a:pt x="87" y="0"/>
                    <a:pt x="71" y="1"/>
                    <a:pt x="61" y="13"/>
                  </a:cubicBezTo>
                  <a:cubicBezTo>
                    <a:pt x="58" y="18"/>
                    <a:pt x="55" y="24"/>
                    <a:pt x="54" y="33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4" y="54"/>
                    <a:pt x="50" y="57"/>
                    <a:pt x="50" y="60"/>
                  </a:cubicBezTo>
                  <a:cubicBezTo>
                    <a:pt x="50" y="63"/>
                    <a:pt x="53" y="75"/>
                    <a:pt x="56" y="78"/>
                  </a:cubicBezTo>
                  <a:cubicBezTo>
                    <a:pt x="58" y="80"/>
                    <a:pt x="64" y="95"/>
                    <a:pt x="71" y="102"/>
                  </a:cubicBezTo>
                  <a:cubicBezTo>
                    <a:pt x="71" y="111"/>
                    <a:pt x="71" y="111"/>
                    <a:pt x="71" y="111"/>
                  </a:cubicBezTo>
                  <a:cubicBezTo>
                    <a:pt x="71" y="111"/>
                    <a:pt x="70" y="112"/>
                    <a:pt x="69" y="113"/>
                  </a:cubicBezTo>
                  <a:cubicBezTo>
                    <a:pt x="67" y="114"/>
                    <a:pt x="64" y="116"/>
                    <a:pt x="61" y="119"/>
                  </a:cubicBezTo>
                  <a:cubicBezTo>
                    <a:pt x="54" y="125"/>
                    <a:pt x="44" y="132"/>
                    <a:pt x="36" y="136"/>
                  </a:cubicBezTo>
                  <a:cubicBezTo>
                    <a:pt x="23" y="142"/>
                    <a:pt x="4" y="150"/>
                    <a:pt x="3" y="155"/>
                  </a:cubicBezTo>
                  <a:cubicBezTo>
                    <a:pt x="1" y="176"/>
                    <a:pt x="1" y="176"/>
                    <a:pt x="1" y="176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92" y="185"/>
                    <a:pt x="92" y="185"/>
                    <a:pt x="92" y="185"/>
                  </a:cubicBezTo>
                  <a:cubicBezTo>
                    <a:pt x="185" y="185"/>
                    <a:pt x="185" y="185"/>
                    <a:pt x="185" y="185"/>
                  </a:cubicBezTo>
                  <a:lnTo>
                    <a:pt x="183" y="1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1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403" y="-2667862"/>
            <a:ext cx="5368974" cy="5314774"/>
          </a:xfrm>
          <a:prstGeom prst="rect">
            <a:avLst/>
          </a:prstGeom>
        </p:spPr>
      </p:pic>
      <p:sp>
        <p:nvSpPr>
          <p:cNvPr id="4" name="左大括号 3"/>
          <p:cNvSpPr/>
          <p:nvPr/>
        </p:nvSpPr>
        <p:spPr>
          <a:xfrm>
            <a:off x="5527040" y="2779395"/>
            <a:ext cx="609600" cy="3862070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548120" y="3036570"/>
            <a:ext cx="3935730" cy="360553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 algn="l"/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1.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总函数与变量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l"/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2.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登录界面、开始界面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indent="0" algn="l">
              <a:buNone/>
            </a:pPr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3.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开始游戏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l"/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4.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游戏说明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l"/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5.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创建地图、人物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l"/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6.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人物的移动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l"/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7.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探索角落和梯子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l"/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8.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判断护身符和关键道具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l"/>
            <a:r>
              <a:rPr lang="en-US" altLang="zh-CN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9.</a:t>
            </a:r>
            <a:r>
              <a:rPr lang="zh-CN" altLang="en-US" sz="2400" dirty="0">
                <a:solidFill>
                  <a:srgbClr val="767171"/>
                </a:solidFill>
                <a:latin typeface="Agency FB" panose="020B0503020202020204" pitchFamily="34" charset="0"/>
                <a:ea typeface="supercar" panose="00000400000000000000" pitchFamily="2" charset="-122"/>
              </a:rPr>
              <a:t>退出游戏、结束游戏、暂停游戏</a:t>
            </a:r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  <a:p>
            <a:pPr algn="ctr"/>
            <a:endParaRPr lang="zh-CN" altLang="en-US" sz="2400" dirty="0">
              <a:solidFill>
                <a:srgbClr val="767171"/>
              </a:solidFill>
              <a:latin typeface="Agency FB" panose="020B0503020202020204" pitchFamily="34" charset="0"/>
              <a:ea typeface="supercar" panose="00000400000000000000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9" grpId="0" animBg="1"/>
      <p:bldP spid="139" grpId="1" animBg="1"/>
      <p:bldP spid="139" grpId="2" animBg="1"/>
      <p:bldP spid="140" grpId="0"/>
      <p:bldP spid="141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矩形 2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0" name="图片 269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514" y="-3742877"/>
            <a:ext cx="5368974" cy="5314774"/>
          </a:xfrm>
          <a:prstGeom prst="rect">
            <a:avLst/>
          </a:prstGeom>
        </p:spPr>
      </p:pic>
      <p:sp>
        <p:nvSpPr>
          <p:cNvPr id="271" name="任意多边形 270"/>
          <p:cNvSpPr/>
          <p:nvPr/>
        </p:nvSpPr>
        <p:spPr>
          <a:xfrm flipH="1">
            <a:off x="8625694" y="-4651795"/>
            <a:ext cx="7132612" cy="713261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 25"/>
          <p:cNvSpPr/>
          <p:nvPr/>
        </p:nvSpPr>
        <p:spPr>
          <a:xfrm>
            <a:off x="1720848" y="1912910"/>
            <a:ext cx="3154391" cy="3154391"/>
          </a:xfrm>
          <a:custGeom>
            <a:avLst/>
            <a:gdLst>
              <a:gd name="connsiteX0" fmla="*/ 8010525 w 16021050"/>
              <a:gd name="connsiteY0" fmla="*/ 1676399 h 16021049"/>
              <a:gd name="connsiteX1" fmla="*/ 1676400 w 16021050"/>
              <a:gd name="connsiteY1" fmla="*/ 8010524 h 16021049"/>
              <a:gd name="connsiteX2" fmla="*/ 8010525 w 16021050"/>
              <a:gd name="connsiteY2" fmla="*/ 14344649 h 16021049"/>
              <a:gd name="connsiteX3" fmla="*/ 14344650 w 16021050"/>
              <a:gd name="connsiteY3" fmla="*/ 8010524 h 16021049"/>
              <a:gd name="connsiteX4" fmla="*/ 8010525 w 16021050"/>
              <a:gd name="connsiteY4" fmla="*/ 1676399 h 16021049"/>
              <a:gd name="connsiteX5" fmla="*/ 8010525 w 16021050"/>
              <a:gd name="connsiteY5" fmla="*/ 0 h 16021049"/>
              <a:gd name="connsiteX6" fmla="*/ 16021050 w 16021050"/>
              <a:gd name="connsiteY6" fmla="*/ 8010524 h 16021049"/>
              <a:gd name="connsiteX7" fmla="*/ 8010525 w 16021050"/>
              <a:gd name="connsiteY7" fmla="*/ 16021049 h 16021049"/>
              <a:gd name="connsiteX8" fmla="*/ 0 w 16021050"/>
              <a:gd name="connsiteY8" fmla="*/ 8010524 h 16021049"/>
              <a:gd name="connsiteX9" fmla="*/ 8010525 w 16021050"/>
              <a:gd name="connsiteY9" fmla="*/ 0 h 1602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021050" h="16021049">
                <a:moveTo>
                  <a:pt x="8010525" y="1676399"/>
                </a:moveTo>
                <a:cubicBezTo>
                  <a:pt x="4512284" y="1676399"/>
                  <a:pt x="1676400" y="4512283"/>
                  <a:pt x="1676400" y="8010524"/>
                </a:cubicBezTo>
                <a:cubicBezTo>
                  <a:pt x="1676400" y="11508765"/>
                  <a:pt x="4512284" y="14344649"/>
                  <a:pt x="8010525" y="14344649"/>
                </a:cubicBezTo>
                <a:cubicBezTo>
                  <a:pt x="11508766" y="14344649"/>
                  <a:pt x="14344650" y="11508765"/>
                  <a:pt x="14344650" y="8010524"/>
                </a:cubicBezTo>
                <a:cubicBezTo>
                  <a:pt x="14344650" y="4512283"/>
                  <a:pt x="11508766" y="1676399"/>
                  <a:pt x="8010525" y="1676399"/>
                </a:cubicBezTo>
                <a:close/>
                <a:moveTo>
                  <a:pt x="8010525" y="0"/>
                </a:moveTo>
                <a:cubicBezTo>
                  <a:pt x="12434616" y="0"/>
                  <a:pt x="16021050" y="3586433"/>
                  <a:pt x="16021050" y="8010524"/>
                </a:cubicBezTo>
                <a:cubicBezTo>
                  <a:pt x="16021050" y="12434615"/>
                  <a:pt x="12434616" y="16021049"/>
                  <a:pt x="8010525" y="16021049"/>
                </a:cubicBezTo>
                <a:cubicBezTo>
                  <a:pt x="3586434" y="16021049"/>
                  <a:pt x="0" y="12434615"/>
                  <a:pt x="0" y="8010524"/>
                </a:cubicBezTo>
                <a:cubicBezTo>
                  <a:pt x="0" y="3586433"/>
                  <a:pt x="3586434" y="0"/>
                  <a:pt x="8010525" y="0"/>
                </a:cubicBezTo>
                <a:close/>
              </a:path>
            </a:pathLst>
          </a:custGeom>
          <a:solidFill>
            <a:srgbClr val="B6E6E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5059565" y="3065544"/>
            <a:ext cx="4884535" cy="4681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zh-CN" sz="4000" spc="-300" dirty="0">
                <a:solidFill>
                  <a:schemeClr val="bg1"/>
                </a:solidFill>
                <a:latin typeface="BankGothic Md BT" panose="020B0807020203060204" pitchFamily="34" charset="0"/>
                <a:ea typeface="supercar" panose="00000400000000000000" pitchFamily="2" charset="-122"/>
              </a:rPr>
              <a:t>分析</a:t>
            </a:r>
            <a:endParaRPr lang="zh-CN" sz="4000" spc="-300" dirty="0">
              <a:solidFill>
                <a:schemeClr val="bg1"/>
              </a:solidFill>
              <a:latin typeface="BankGothic Md BT" panose="020B0807020203060204" pitchFamily="34" charset="0"/>
              <a:ea typeface="supercar" panose="00000400000000000000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375706" y="3457465"/>
            <a:ext cx="1248294" cy="2017486"/>
          </a:xfrm>
          <a:prstGeom prst="rect">
            <a:avLst/>
          </a:prstGeom>
          <a:noFill/>
        </p:spPr>
        <p:txBody>
          <a:bodyPr wrap="none" lIns="0" tIns="0" rIns="0" bIns="0" rtlCol="0" anchor="ctr" anchorCtr="1">
            <a:noAutofit/>
          </a:bodyPr>
          <a:lstStyle/>
          <a:p>
            <a:pPr algn="ctr"/>
            <a:r>
              <a:rPr lang="en-US" sz="19900" dirty="0">
                <a:solidFill>
                  <a:srgbClr val="767171"/>
                </a:solidFill>
                <a:latin typeface="AvantGarde Bk BT" panose="020B0402020202020204" pitchFamily="34" charset="0"/>
                <a:ea typeface="DotumChe" panose="020B0609000101010101" pitchFamily="49" charset="-127"/>
              </a:rPr>
              <a:t>3</a:t>
            </a:r>
            <a:endParaRPr lang="en-US" sz="19900" dirty="0">
              <a:solidFill>
                <a:srgbClr val="767171"/>
              </a:solidFill>
              <a:latin typeface="AvantGarde Bk BT" panose="020B0402020202020204" pitchFamily="34" charset="0"/>
              <a:ea typeface="DotumChe" panose="020B0609000101010101" pitchFamily="49" charset="-127"/>
            </a:endParaRPr>
          </a:p>
        </p:txBody>
      </p:sp>
    </p:spTree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 bldLvl="0" animBg="1"/>
          <p:bldP spid="32" grpId="0"/>
          <p:bldP spid="31" grpId="0"/>
        </p:bldLst>
      </p:timing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1032</Words>
  <Application>WPS 演示</Application>
  <PresentationFormat>宽屏</PresentationFormat>
  <Paragraphs>179</Paragraphs>
  <Slides>17</Slides>
  <Notes>28</Notes>
  <HiddenSlides>0</HiddenSlides>
  <MMClips>1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8" baseType="lpstr">
      <vt:lpstr>Arial</vt:lpstr>
      <vt:lpstr>宋体</vt:lpstr>
      <vt:lpstr>Wingdings</vt:lpstr>
      <vt:lpstr>BankGothic Md BT</vt:lpstr>
      <vt:lpstr>Yu Gothic UI Semibold</vt:lpstr>
      <vt:lpstr>supercar</vt:lpstr>
      <vt:lpstr>AvantGarde Bk BT</vt:lpstr>
      <vt:lpstr>Roboto Thin</vt:lpstr>
      <vt:lpstr>Agency FB</vt:lpstr>
      <vt:lpstr>Trebuchet MS</vt:lpstr>
      <vt:lpstr>DotumChe</vt:lpstr>
      <vt:lpstr>Yu Gothic UI Semilight</vt:lpstr>
      <vt:lpstr>Calibri</vt:lpstr>
      <vt:lpstr>微软雅黑</vt:lpstr>
      <vt:lpstr>Arial Unicode MS</vt:lpstr>
      <vt:lpstr>Calibri Light</vt:lpstr>
      <vt:lpstr>BankGothic Lt BT</vt:lpstr>
      <vt:lpstr>Segoe Print</vt:lpstr>
      <vt:lpstr>Malgun Gothic</vt:lpstr>
      <vt:lpstr>Roboto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江酹月</cp:lastModifiedBy>
  <cp:revision>215</cp:revision>
  <dcterms:created xsi:type="dcterms:W3CDTF">2017-07-10T01:46:00Z</dcterms:created>
  <dcterms:modified xsi:type="dcterms:W3CDTF">2020-09-10T14:25:14Z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